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5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754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8aaa68ab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08aaa68ab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8aaa68ab5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8aaa68ab5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d6b57c5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8d6b57c5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>
          <a:extLst>
            <a:ext uri="{FF2B5EF4-FFF2-40B4-BE49-F238E27FC236}">
              <a16:creationId xmlns:a16="http://schemas.microsoft.com/office/drawing/2014/main" id="{E86721D5-EEDC-1EAC-74A0-DB2AB5EB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d6b57c5e_0_5:notes">
            <a:extLst>
              <a:ext uri="{FF2B5EF4-FFF2-40B4-BE49-F238E27FC236}">
                <a16:creationId xmlns:a16="http://schemas.microsoft.com/office/drawing/2014/main" id="{531066FE-8135-2559-D7E0-9BD61DD400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8d6b57c5e_0_5:notes">
            <a:extLst>
              <a:ext uri="{FF2B5EF4-FFF2-40B4-BE49-F238E27FC236}">
                <a16:creationId xmlns:a16="http://schemas.microsoft.com/office/drawing/2014/main" id="{6AB8FA71-676C-74DF-78F8-7E20D94AA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1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>
          <a:extLst>
            <a:ext uri="{FF2B5EF4-FFF2-40B4-BE49-F238E27FC236}">
              <a16:creationId xmlns:a16="http://schemas.microsoft.com/office/drawing/2014/main" id="{A9FE7704-1DFB-DED5-F648-5C0D530F0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d6b57c5e_0_5:notes">
            <a:extLst>
              <a:ext uri="{FF2B5EF4-FFF2-40B4-BE49-F238E27FC236}">
                <a16:creationId xmlns:a16="http://schemas.microsoft.com/office/drawing/2014/main" id="{671621F3-E806-85F4-B92F-5B23AB320B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8d6b57c5e_0_5:notes">
            <a:extLst>
              <a:ext uri="{FF2B5EF4-FFF2-40B4-BE49-F238E27FC236}">
                <a16:creationId xmlns:a16="http://schemas.microsoft.com/office/drawing/2014/main" id="{84CE6684-825D-DC20-A06D-4211CCFB9F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22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>
          <a:extLst>
            <a:ext uri="{FF2B5EF4-FFF2-40B4-BE49-F238E27FC236}">
              <a16:creationId xmlns:a16="http://schemas.microsoft.com/office/drawing/2014/main" id="{DD2C5ECB-BCD5-8E45-394A-3241827C5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d6b57c5e_0_5:notes">
            <a:extLst>
              <a:ext uri="{FF2B5EF4-FFF2-40B4-BE49-F238E27FC236}">
                <a16:creationId xmlns:a16="http://schemas.microsoft.com/office/drawing/2014/main" id="{219A7C0A-622D-5B82-AE35-DA66117D32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8d6b57c5e_0_5:notes">
            <a:extLst>
              <a:ext uri="{FF2B5EF4-FFF2-40B4-BE49-F238E27FC236}">
                <a16:creationId xmlns:a16="http://schemas.microsoft.com/office/drawing/2014/main" id="{44D2D6C2-2A84-997F-661D-00CCC8E06D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57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08aaa68ab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08aaa68ab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8aaa68ab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08aaa68ab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8aaa68ab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8aaa68ab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8aaa68ab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8aaa68ab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8aaa68a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08aaa68a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8aaa68ab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08aaa68ab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8d6b57c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8d6b57c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8aaa68ab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8aaa68ab5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347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555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502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698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64297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807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5731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516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89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376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474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165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418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397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9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0100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08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ature1696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arxiv.org/abs/1706.0376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abstract/document/830174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ieeexplore.ieee.org/abstract/document/7900188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Report writing and Overleaf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Adnan Quisar &amp; Amy Cho</a:t>
            </a:r>
            <a:endParaRPr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561" y="2987150"/>
            <a:ext cx="1241201" cy="124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4239" y="2571750"/>
            <a:ext cx="1872321" cy="189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Appendix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800" dirty="0"/>
              <a:t>Always optional, never counts towards the grade</a:t>
            </a:r>
            <a:endParaRPr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800" dirty="0"/>
              <a:t>The diagrams you did not use but can be useful</a:t>
            </a:r>
            <a:endParaRPr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800" dirty="0"/>
              <a:t>The bits of text and context that are too detailed to be included without cluttering</a:t>
            </a:r>
            <a:endParaRPr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800" dirty="0"/>
              <a:t>The results from certain methods that were not taken into account</a:t>
            </a:r>
            <a:endParaRPr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800" dirty="0"/>
              <a:t>Very rarely read, good for you for future reference</a:t>
            </a:r>
            <a:endParaRPr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Types of diagrams</a:t>
            </a: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400" dirty="0"/>
              <a:t>What do I want to say that will be more expressive visually?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400" dirty="0"/>
              <a:t>Only put important stuff in diagrams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400" dirty="0"/>
              <a:t>Do not overdo it, too many diagrams takes away from the value of other diagrams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400" dirty="0"/>
              <a:t>With Python, use Matplotlib and Seaborn to make them pretty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400" dirty="0"/>
              <a:t>Don’t only plot results in graphs: flowcharts for methods, </a:t>
            </a:r>
            <a:r>
              <a:rPr lang="en-GB" sz="1400" dirty="0" err="1"/>
              <a:t>heathmaps</a:t>
            </a:r>
            <a:r>
              <a:rPr lang="en-GB" sz="1400" dirty="0"/>
              <a:t> for trends, etc.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400" dirty="0"/>
              <a:t>Use arrows, name axes, add labels, colour code, etc.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400" dirty="0"/>
              <a:t>A diagram has to be precise and clear</a:t>
            </a:r>
            <a:endParaRPr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Overleaf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How referencing works (</a:t>
            </a:r>
            <a:r>
              <a:rPr lang="en-GB" sz="2000" dirty="0" err="1"/>
              <a:t>BibTex</a:t>
            </a:r>
            <a:r>
              <a:rPr lang="en-GB" sz="2000" dirty="0"/>
              <a:t> file)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Pseudocode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How to reference images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Sections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>
          <a:extLst>
            <a:ext uri="{FF2B5EF4-FFF2-40B4-BE49-F238E27FC236}">
              <a16:creationId xmlns:a16="http://schemas.microsoft.com/office/drawing/2014/main" id="{BD9D34C1-DE6D-6C48-B335-ED70E8A09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>
            <a:extLst>
              <a:ext uri="{FF2B5EF4-FFF2-40B4-BE49-F238E27FC236}">
                <a16:creationId xmlns:a16="http://schemas.microsoft.com/office/drawing/2014/main" id="{53DFF7CC-D81E-CEB6-1AC6-73959C2279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Exemplary Papers</a:t>
            </a:r>
            <a:endParaRPr dirty="0"/>
          </a:p>
        </p:txBody>
      </p:sp>
      <p:sp>
        <p:nvSpPr>
          <p:cNvPr id="158" name="Google Shape;158;p24">
            <a:extLst>
              <a:ext uri="{FF2B5EF4-FFF2-40B4-BE49-F238E27FC236}">
                <a16:creationId xmlns:a16="http://schemas.microsoft.com/office/drawing/2014/main" id="{93713649-8A58-2E8C-4906-E990AB17F6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dirty="0">
                <a:latin typeface="Trebuchet MS (Body)"/>
              </a:rPr>
              <a:t>Mastering the game of Go with deep neural networks and tree search (</a:t>
            </a:r>
            <a:r>
              <a:rPr lang="en-GB" dirty="0">
                <a:latin typeface="Trebuchet MS (Body)"/>
                <a:hlinkClick r:id="rId3"/>
              </a:rPr>
              <a:t>https://www.nature.com/articles/nature16961</a:t>
            </a:r>
            <a:r>
              <a:rPr lang="en-GB" dirty="0">
                <a:latin typeface="Trebuchet MS (Body)"/>
              </a:rPr>
              <a:t>)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dirty="0">
                <a:latin typeface="Trebuchet MS (Body)"/>
              </a:rPr>
              <a:t>Attention Is All You Need (</a:t>
            </a:r>
            <a:r>
              <a:rPr lang="en-GB" dirty="0">
                <a:latin typeface="Trebuchet MS (Body)"/>
                <a:hlinkClick r:id="rId4"/>
              </a:rPr>
              <a:t>https://arxiv.org/abs/1706.03762</a:t>
            </a:r>
            <a:r>
              <a:rPr lang="en-GB" dirty="0">
                <a:latin typeface="Trebuchet MS (Body)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77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>
          <a:extLst>
            <a:ext uri="{FF2B5EF4-FFF2-40B4-BE49-F238E27FC236}">
              <a16:creationId xmlns:a16="http://schemas.microsoft.com/office/drawing/2014/main" id="{D7583C34-63EE-EDE7-13F3-E87EB199C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>
            <a:extLst>
              <a:ext uri="{FF2B5EF4-FFF2-40B4-BE49-F238E27FC236}">
                <a16:creationId xmlns:a16="http://schemas.microsoft.com/office/drawing/2014/main" id="{81A9EAA7-F681-F4E9-F762-A3AB528CE4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Neural Network Papers</a:t>
            </a:r>
            <a:endParaRPr dirty="0"/>
          </a:p>
        </p:txBody>
      </p:sp>
      <p:sp>
        <p:nvSpPr>
          <p:cNvPr id="158" name="Google Shape;158;p24">
            <a:extLst>
              <a:ext uri="{FF2B5EF4-FFF2-40B4-BE49-F238E27FC236}">
                <a16:creationId xmlns:a16="http://schemas.microsoft.com/office/drawing/2014/main" id="{E5A850CD-C0EF-B704-2987-6B758E2D37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buFont typeface="Wingdings 3" charset="2"/>
              <a:buChar char="-"/>
            </a:pPr>
            <a:r>
              <a:rPr lang="en-GB" dirty="0">
                <a:latin typeface="Trebuchet MS (Body)"/>
              </a:rPr>
              <a:t>The effect of weight errors on neural networks (</a:t>
            </a:r>
            <a:r>
              <a:rPr lang="en-GB" dirty="0">
                <a:latin typeface="Trebuchet MS (Body)"/>
                <a:hlinkClick r:id="rId3"/>
              </a:rPr>
              <a:t>https://ieeexplore.ieee.org/abstract/document/8301749/</a:t>
            </a:r>
            <a:r>
              <a:rPr lang="en-GB" dirty="0">
                <a:latin typeface="Trebuchet MS (Body)"/>
              </a:rPr>
              <a:t>)</a:t>
            </a:r>
          </a:p>
          <a:p>
            <a:pPr>
              <a:buFont typeface="Wingdings 3" charset="2"/>
              <a:buChar char="-"/>
            </a:pPr>
            <a:r>
              <a:rPr lang="en-GB" dirty="0"/>
              <a:t>On the size of Convolutional Neural Networks and generalization performance (</a:t>
            </a:r>
            <a:r>
              <a:rPr lang="en-GB" dirty="0">
                <a:latin typeface="Trebuchet MS (Body)"/>
                <a:hlinkClick r:id="rId4" tooltip="https://ieeexplore.ieee.org/abstract/document/7900188/"/>
              </a:rPr>
              <a:t>https://ieeexplore.ieee.org/abstract/document/7900188/</a:t>
            </a:r>
            <a:r>
              <a:rPr lang="en-GB" dirty="0"/>
              <a:t>)</a:t>
            </a:r>
          </a:p>
          <a:p>
            <a:pPr>
              <a:buFont typeface="Wingdings 3" charset="2"/>
              <a:buChar char="-"/>
            </a:pPr>
            <a:endParaRPr lang="en-GB" dirty="0">
              <a:latin typeface="Trebuchet MS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134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>
          <a:extLst>
            <a:ext uri="{FF2B5EF4-FFF2-40B4-BE49-F238E27FC236}">
              <a16:creationId xmlns:a16="http://schemas.microsoft.com/office/drawing/2014/main" id="{FF39A0C1-3C92-A4EA-9E15-23FC7CC05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>
            <a:extLst>
              <a:ext uri="{FF2B5EF4-FFF2-40B4-BE49-F238E27FC236}">
                <a16:creationId xmlns:a16="http://schemas.microsoft.com/office/drawing/2014/main" id="{C3E3296C-D925-C8B8-20A6-1AB94D8ECA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50" y="2304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Questions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170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Sections of a report</a:t>
            </a: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512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 dirty="0"/>
              <a:t>Abstract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 dirty="0"/>
              <a:t>Introduction / Context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 dirty="0"/>
              <a:t>Methods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 dirty="0"/>
              <a:t>Results / Interpretation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 dirty="0"/>
              <a:t>Discussion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 dirty="0"/>
              <a:t>Conclusion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 dirty="0"/>
              <a:t>Appendix</a:t>
            </a:r>
            <a:endParaRPr sz="1900" dirty="0"/>
          </a:p>
        </p:txBody>
      </p:sp>
      <p:sp>
        <p:nvSpPr>
          <p:cNvPr id="96" name="Google Shape;96;p14"/>
          <p:cNvSpPr txBox="1"/>
          <p:nvPr/>
        </p:nvSpPr>
        <p:spPr>
          <a:xfrm>
            <a:off x="5198875" y="2185425"/>
            <a:ext cx="2551500" cy="134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latin typeface="Lato"/>
                <a:ea typeface="Lato"/>
                <a:cs typeface="Lato"/>
                <a:sym typeface="Lato"/>
              </a:rPr>
              <a:t>Everywhere:</a:t>
            </a:r>
            <a:endParaRPr sz="19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Lato"/>
              <a:buChar char="-"/>
            </a:pPr>
            <a:r>
              <a:rPr lang="en-GB" sz="1900" dirty="0">
                <a:latin typeface="Lato"/>
                <a:ea typeface="Lato"/>
                <a:cs typeface="Lato"/>
                <a:sym typeface="Lato"/>
              </a:rPr>
              <a:t>Diagrams</a:t>
            </a:r>
            <a:endParaRPr sz="19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Lato"/>
              <a:buChar char="-"/>
            </a:pPr>
            <a:r>
              <a:rPr lang="en-GB" sz="1900" dirty="0">
                <a:latin typeface="Lato"/>
                <a:ea typeface="Lato"/>
                <a:cs typeface="Lato"/>
                <a:sym typeface="Lato"/>
              </a:rPr>
              <a:t>Citations</a:t>
            </a:r>
            <a:endParaRPr sz="19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4420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abstract section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791100" cy="22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GB" sz="1600" dirty="0"/>
              <a:t>A summary of the entire report in 12 sentences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GB" sz="1600" dirty="0"/>
              <a:t>Can I get an overview of everything in this, minus the details, of the context, methods, results and implications?</a:t>
            </a:r>
            <a:endParaRPr sz="1600" dirty="0"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t="6094" b="22238"/>
          <a:stretch/>
        </p:blipFill>
        <p:spPr>
          <a:xfrm>
            <a:off x="4417200" y="495375"/>
            <a:ext cx="4582323" cy="46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3842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Introduction section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151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Definitions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What is the context?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What are we doing?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Why are we doing this?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How is it organised?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What is the hypothesis?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What were the results?</a:t>
            </a:r>
            <a:endParaRPr sz="1800"/>
          </a:p>
        </p:txBody>
      </p:sp>
      <p:sp>
        <p:nvSpPr>
          <p:cNvPr id="110" name="Google Shape;110;p16"/>
          <p:cNvSpPr txBox="1"/>
          <p:nvPr/>
        </p:nvSpPr>
        <p:spPr>
          <a:xfrm>
            <a:off x="4595125" y="2413225"/>
            <a:ext cx="3369300" cy="129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Difference from abstract: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-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More context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-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More details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89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2400" dirty="0"/>
              <a:t>Detailed steps you used to get your results</a:t>
            </a:r>
            <a:endParaRPr sz="24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2400" dirty="0"/>
              <a:t>Include flowcharts, pseudocode, formulas</a:t>
            </a:r>
            <a:endParaRPr sz="24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2400" dirty="0"/>
              <a:t>Talk about Null hypothesis and what can be inferred from the results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9429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In the same order as the methods, what are the results?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What can we infer from them?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What do these results not say?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How confident are we about these?</a:t>
            </a:r>
            <a:endParaRPr sz="20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798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Self evaluation and mistakes reporting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What went wrong?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Which methods did not work?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Which methods gave us unsatisfactory results?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000" dirty="0"/>
              <a:t>How could we extend our research?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729449" y="2078875"/>
            <a:ext cx="6143623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400" dirty="0"/>
              <a:t>Rephrase introduction</a:t>
            </a:r>
            <a:endParaRPr sz="2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400" dirty="0"/>
              <a:t>State result of hypothesis </a:t>
            </a:r>
            <a:endParaRPr sz="2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400" dirty="0"/>
              <a:t>Talk about the results and their impact</a:t>
            </a:r>
            <a:endParaRPr sz="2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400" dirty="0"/>
              <a:t>Some outlook where these results and insights can lead</a:t>
            </a:r>
            <a:endParaRPr sz="24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Citations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400" dirty="0"/>
              <a:t>Use a citation manager: Zotero, </a:t>
            </a:r>
            <a:r>
              <a:rPr lang="en-GB" sz="2400" dirty="0" err="1"/>
              <a:t>MyBib</a:t>
            </a:r>
            <a:endParaRPr sz="2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400" dirty="0"/>
              <a:t>Comes after the conclusion and before the appendix</a:t>
            </a:r>
            <a:endParaRPr sz="2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400" dirty="0"/>
              <a:t>When in doubt: cite</a:t>
            </a:r>
            <a:endParaRPr sz="2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2400" dirty="0"/>
              <a:t>Good strategy: put your report in the draft Turnitin and cite whatever is highlighted as plagiarised to catch whatever you forgot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518</Words>
  <Application>Microsoft Office PowerPoint</Application>
  <PresentationFormat>On-screen Show (16:9)</PresentationFormat>
  <Paragraphs>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Trebuchet MS</vt:lpstr>
      <vt:lpstr>Lato</vt:lpstr>
      <vt:lpstr>Arial</vt:lpstr>
      <vt:lpstr>Trebuchet MS (Body)</vt:lpstr>
      <vt:lpstr>Wingdings 3</vt:lpstr>
      <vt:lpstr>Facet</vt:lpstr>
      <vt:lpstr>Report writing and Overleaf</vt:lpstr>
      <vt:lpstr>Sections of a report</vt:lpstr>
      <vt:lpstr>The abstract section</vt:lpstr>
      <vt:lpstr>The Introduction section</vt:lpstr>
      <vt:lpstr>Methods</vt:lpstr>
      <vt:lpstr>Results</vt:lpstr>
      <vt:lpstr>Discussion</vt:lpstr>
      <vt:lpstr>Conclusion</vt:lpstr>
      <vt:lpstr>Citations</vt:lpstr>
      <vt:lpstr>Appendix</vt:lpstr>
      <vt:lpstr>Types of diagrams</vt:lpstr>
      <vt:lpstr>Overleaf</vt:lpstr>
      <vt:lpstr>Exemplary Papers</vt:lpstr>
      <vt:lpstr>Neural Network Papers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writing and Overleaf</dc:title>
  <dc:creator>Adnan Quisar</dc:creator>
  <cp:lastModifiedBy>Adnan Quisar</cp:lastModifiedBy>
  <cp:revision>5</cp:revision>
  <dcterms:modified xsi:type="dcterms:W3CDTF">2024-02-20T12:47:27Z</dcterms:modified>
</cp:coreProperties>
</file>