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8" r:id="rId5"/>
    <p:sldId id="259" r:id="rId6"/>
    <p:sldId id="263" r:id="rId7"/>
    <p:sldId id="261" r:id="rId8"/>
    <p:sldId id="260" r:id="rId9"/>
    <p:sldId id="262" r:id="rId10"/>
    <p:sldId id="264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17A49-0AA1-4029-ACE5-A84B8188D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48E40-1C4A-4CFB-80EA-94DCFCFA4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6332F-03FA-4DAC-B0F4-BC34C632F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70F5C-B798-45AE-A90E-8E95E920E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9544D-FE70-4466-B3D0-298676BE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0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4CD7-E31A-4AE0-9D1B-964F71D9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9DFA0-6013-4D19-96F6-42B53968A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B1A52-9196-4603-B953-0A4C31A6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F5EB8-146C-49BE-A43C-C5C4CEB4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611B6-96B7-41EB-A24A-F3262D3F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05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5151B-487F-45B2-B9B0-7DDA467A9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19445-17D6-4958-B2D1-3C6ED1ED8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127D2-7C55-484B-8A29-27F701E7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1C67E-CD1C-443F-BFCF-89C8521E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02164-63D4-46D3-BD5B-CBB8AE7D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91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EF521-8AAA-44A6-912A-DA43EEE52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5F59B-7E03-4B30-8381-60ACB9B7C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9C7FE-35B3-44C6-9AF3-04F0597BE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AB067-9D75-4B22-B8B1-F758FB4E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66E7E-518B-46C8-A509-7F850651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56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164B-7A5C-42E9-BF62-6EC54275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34ACF-B9F6-4210-8C05-1D96F401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1D1A9-AD30-4313-8625-04C1C9CF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5952A-E8A9-43F6-A470-27DEF2FE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C6F94-1770-4CFD-9228-91E571DE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26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C770-1FF4-431C-80F7-395C4832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2298D-2574-4D79-9CCA-4C488019A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2E302-5B10-45CA-8DF3-E1DB38B28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C8AD9-C0BC-4A58-AC03-74751DCA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67A82-4486-48A0-8B75-EEE89E19D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A19F8-2C4B-4C50-B930-8F6674BA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90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340A-DEB9-4987-BDDE-E78B082F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A0B61-E174-46B9-BB7D-A199EBCB1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7C74B-5ECC-422C-AF67-7E0BCE037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3A2AC-CDFB-472C-9E64-C8E580F00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A4CFC-7DBB-4C5B-A54D-6A0E5A605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36E629-4BD3-4803-8FA3-382861383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535DC0-E204-4C5C-B6BA-ED52A03D0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92AB2-3A10-4C8F-A71C-B53EDD9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1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18B4-E8F0-45BE-89DF-4BDC613D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31CEE-F5D8-480A-9C36-7B923EB5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6E119-8DB5-49BA-844D-6CB66F8B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22905-4F8B-4946-BF06-496483E2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79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CFD099-F667-46B7-827B-C023F7FA5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B83AB-42BF-49DE-BADA-77C986AB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3AF90-1C81-4430-8689-84CDE509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70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F5D1-E718-44D9-A9BA-9A80B0D6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5F860-6453-4BD6-9DC0-51BC6EEA4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CC320-CC19-45ED-807B-BD8150EBA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75107-1ED2-45ED-9C82-EB72DF862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9281D-037A-4793-A31C-37E8556C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50680-1339-4868-8965-AFD5E6F4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20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8F15-8016-4E3A-9D6C-4927458D6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C3BD-8228-4CA5-89FA-D1DFD1DE8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959A1-B5EA-4935-A737-25FBAFBE1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DCDF3-17AA-4D14-ADB1-DE98524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58742-F6BF-4923-A704-FECED4D8D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D132-7A5A-40DA-8AFA-8D9813CD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27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CEA92F-9F67-4581-8451-B0499AF1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72E4F-E52F-47EA-8A68-7425745F8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1D3CF-1500-4512-A02A-A0C4FEE77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973C1-7AAC-4D02-B6BD-1978067EBFAA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A2784-7415-404D-811A-B2A6D97C0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BAACD-D6AF-4CD7-A96F-2286AFB5A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9EA40-E76E-424A-A26E-36FA6457D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6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EDD00-E4AF-4F3A-8CDF-BC713A1D9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4" b="1709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1E5AB-AAD9-4E9C-8B83-58ED4E98E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Junior Research Associate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E4554-82AC-42A5-91B3-A96A5BC50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Dexter R Shepherd</a:t>
            </a:r>
          </a:p>
        </p:txBody>
      </p:sp>
    </p:spTree>
    <p:extLst>
      <p:ext uri="{BB962C8B-B14F-4D97-AF65-F5344CB8AC3E}">
        <p14:creationId xmlns:p14="http://schemas.microsoft.com/office/powerpoint/2010/main" val="553375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7715-EA10-4F5F-9F69-64A42B40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trials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D9E6936-4EAA-40C7-903E-024F7F21D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9" y="1622425"/>
            <a:ext cx="4600424" cy="3450318"/>
          </a:xfrm>
        </p:spPr>
      </p:pic>
      <p:pic>
        <p:nvPicPr>
          <p:cNvPr id="7" name="Picture 6" descr="A picture containing ground, outdoor, nature, plant&#10;&#10;Description automatically generated">
            <a:extLst>
              <a:ext uri="{FF2B5EF4-FFF2-40B4-BE49-F238E27FC236}">
                <a16:creationId xmlns:a16="http://schemas.microsoft.com/office/drawing/2014/main" id="{66E90E3F-0E65-4958-9ED8-1C9603230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1" b="35026"/>
          <a:stretch/>
        </p:blipFill>
        <p:spPr>
          <a:xfrm>
            <a:off x="6733101" y="1622425"/>
            <a:ext cx="3556922" cy="40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7E1CE-0EA8-445D-9A52-5BBF12D9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dirty="0"/>
              <a:t>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7F50-6A72-45CC-A566-888331406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GB" sz="2000"/>
              <a:t>Evolved evolution through computer vision has a large search space    -&gt; takes a long time to converge</a:t>
            </a:r>
          </a:p>
          <a:p>
            <a:r>
              <a:rPr lang="en-GB" sz="2000"/>
              <a:t>Simulation proof of concept</a:t>
            </a:r>
          </a:p>
          <a:p>
            <a:r>
              <a:rPr lang="en-GB" sz="2000"/>
              <a:t>3d printed chassis are cheaper, but wear down quicker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F4455-7F8B-412C-8CD3-E17DF745A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F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526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C1B44-0705-4E73-A9CD-FFC2B892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work (final year project)</a:t>
            </a:r>
          </a:p>
        </p:txBody>
      </p:sp>
      <p:pic>
        <p:nvPicPr>
          <p:cNvPr id="5" name="Content Placeholder 4" descr="A picture containing grass, outdoor, field, lawn mower&#10;&#10;Description automatically generated">
            <a:extLst>
              <a:ext uri="{FF2B5EF4-FFF2-40B4-BE49-F238E27FC236}">
                <a16:creationId xmlns:a16="http://schemas.microsoft.com/office/drawing/2014/main" id="{DBEC3743-1DCB-4C11-98D8-695B44EB4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63" y="4016506"/>
            <a:ext cx="3491394" cy="2327596"/>
          </a:xfrm>
        </p:spPr>
      </p:pic>
      <p:pic>
        <p:nvPicPr>
          <p:cNvPr id="7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DA6CCBEE-2E3A-4B46-BD6D-A0D8216AE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1317171"/>
            <a:ext cx="2801257" cy="210094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346C2E27-679B-4D58-8F4D-969C45305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0" y="4334326"/>
            <a:ext cx="2558391" cy="1918793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B6E76C28-9A3D-45E5-B157-0E3C2217B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3" y="4645657"/>
            <a:ext cx="1720058" cy="1290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CB1645-0708-41BF-BA6E-E397D8735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47" y="6153150"/>
            <a:ext cx="4352925" cy="704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73799F-7B23-4CAC-A3F8-1181696A0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184751"/>
            <a:ext cx="6067425" cy="466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B7590F-F8D3-40F2-971B-E720A2E69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447" y="3583892"/>
            <a:ext cx="3743325" cy="790575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93D99BB6-C565-4492-A9EB-862B8573B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97" y="1690688"/>
            <a:ext cx="4708560" cy="211885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C28272-46D1-4D0B-9EB7-F1FF44BF552E}"/>
              </a:ext>
            </a:extLst>
          </p:cNvPr>
          <p:cNvCxnSpPr/>
          <p:nvPr/>
        </p:nvCxnSpPr>
        <p:spPr>
          <a:xfrm flipH="1">
            <a:off x="5261429" y="2300514"/>
            <a:ext cx="1560285" cy="7474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0BD1759-135E-4338-A16F-9CA0423AB989}"/>
              </a:ext>
            </a:extLst>
          </p:cNvPr>
          <p:cNvSpPr/>
          <p:nvPr/>
        </p:nvSpPr>
        <p:spPr>
          <a:xfrm>
            <a:off x="5648412" y="5329789"/>
            <a:ext cx="2346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WHEGS</a:t>
            </a:r>
          </a:p>
        </p:txBody>
      </p:sp>
    </p:spTree>
    <p:extLst>
      <p:ext uri="{BB962C8B-B14F-4D97-AF65-F5344CB8AC3E}">
        <p14:creationId xmlns:p14="http://schemas.microsoft.com/office/powerpoint/2010/main" val="2802038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556A-39E5-4FD3-8263-77DA966A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advice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95B8C-4874-4B64-B5EC-DA472E542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Find a supervisor who shares your interests</a:t>
            </a:r>
          </a:p>
          <a:p>
            <a:r>
              <a:rPr lang="en-GB" dirty="0"/>
              <a:t>Find a supervisor you can work well with</a:t>
            </a:r>
          </a:p>
          <a:p>
            <a:r>
              <a:rPr lang="en-GB" dirty="0"/>
              <a:t>Don’t attempt something too far out of your scope</a:t>
            </a:r>
          </a:p>
          <a:p>
            <a:r>
              <a:rPr lang="en-GB" dirty="0"/>
              <a:t>Be ambitious but remember its only 8-weeks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A92EC-8C17-49B2-9DF3-11AED6EF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B71C6-7423-4164-B705-5F35E2C13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[1] Justin </a:t>
            </a:r>
            <a:r>
              <a:rPr lang="en-GB" dirty="0" err="1"/>
              <a:t>Wildrick</a:t>
            </a:r>
            <a:r>
              <a:rPr lang="en-GB" dirty="0"/>
              <a:t> Hart. Robot self-modelling. </a:t>
            </a:r>
          </a:p>
          <a:p>
            <a:pPr marL="0" indent="0">
              <a:buNone/>
            </a:pPr>
            <a:r>
              <a:rPr lang="en-GB" dirty="0"/>
              <a:t>[2] Hod Lipson Josh </a:t>
            </a:r>
            <a:r>
              <a:rPr lang="en-GB" dirty="0" err="1"/>
              <a:t>Bongard</a:t>
            </a:r>
            <a:r>
              <a:rPr lang="en-GB" dirty="0"/>
              <a:t>, Victor </a:t>
            </a:r>
            <a:r>
              <a:rPr lang="en-GB" dirty="0" err="1"/>
              <a:t>Zykov</a:t>
            </a:r>
            <a:r>
              <a:rPr lang="en-GB" dirty="0"/>
              <a:t>. Resilient machines through continuous self-modelling. </a:t>
            </a:r>
          </a:p>
          <a:p>
            <a:pPr marL="0" indent="0">
              <a:buNone/>
            </a:pPr>
            <a:r>
              <a:rPr lang="en-GB" dirty="0"/>
              <a:t>[3] Nanosaur instructions. https://nanosaur.ai/quick-start/. </a:t>
            </a:r>
          </a:p>
          <a:p>
            <a:pPr marL="0" indent="0">
              <a:buNone/>
            </a:pPr>
            <a:r>
              <a:rPr lang="en-GB" dirty="0"/>
              <a:t>[4] Jetson nano. https://www.nvidia.com/en-gb/autonomous -machines/embedded-systems/jetson-nano/. </a:t>
            </a:r>
          </a:p>
          <a:p>
            <a:pPr marL="0" indent="0">
              <a:buNone/>
            </a:pPr>
            <a:r>
              <a:rPr lang="en-GB" dirty="0"/>
              <a:t>[5] Melanie </a:t>
            </a:r>
            <a:r>
              <a:rPr lang="en-GB" dirty="0" err="1"/>
              <a:t>Schranz</a:t>
            </a:r>
            <a:r>
              <a:rPr lang="en-GB" dirty="0"/>
              <a:t>. Swarm robotics. https:// www.frontiersin.org/articles/10.3389/ frobt.2020.00036/full. </a:t>
            </a:r>
          </a:p>
          <a:p>
            <a:pPr marL="0" indent="0">
              <a:buNone/>
            </a:pPr>
            <a:r>
              <a:rPr lang="en-GB" dirty="0"/>
              <a:t>[6] Inman Harvey. The microbial genetic algorithm. In European commission on artificial life. Springer, 2009</a:t>
            </a:r>
          </a:p>
        </p:txBody>
      </p:sp>
    </p:spTree>
    <p:extLst>
      <p:ext uri="{BB962C8B-B14F-4D97-AF65-F5344CB8AC3E}">
        <p14:creationId xmlns:p14="http://schemas.microsoft.com/office/powerpoint/2010/main" val="154210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4102-C8CF-48E8-B29F-D225863C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(summary)</a:t>
            </a:r>
          </a:p>
        </p:txBody>
      </p:sp>
      <p:pic>
        <p:nvPicPr>
          <p:cNvPr id="5" name="Picture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4EF63238-EFAC-4124-B99D-040BED140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541" y="1109054"/>
            <a:ext cx="1478895" cy="1491007"/>
          </a:xfrm>
          <a:prstGeom prst="rect">
            <a:avLst/>
          </a:prstGeom>
        </p:spPr>
      </p:pic>
      <p:pic>
        <p:nvPicPr>
          <p:cNvPr id="1026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25423ED-290A-438F-B9F2-EDEF0A6DF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9" r="46106"/>
          <a:stretch/>
        </p:blipFill>
        <p:spPr bwMode="auto">
          <a:xfrm>
            <a:off x="3491326" y="3461732"/>
            <a:ext cx="994279" cy="20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E5833A-C9EE-4770-9CF5-BE6F4E4B88CF}"/>
              </a:ext>
            </a:extLst>
          </p:cNvPr>
          <p:cNvSpPr txBox="1"/>
          <p:nvPr/>
        </p:nvSpPr>
        <p:spPr>
          <a:xfrm>
            <a:off x="3491326" y="3145916"/>
            <a:ext cx="1628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2015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E2E938-67DF-43E6-8233-7365E6CFA555}"/>
              </a:ext>
            </a:extLst>
          </p:cNvPr>
          <p:cNvCxnSpPr/>
          <p:nvPr/>
        </p:nvCxnSpPr>
        <p:spPr>
          <a:xfrm>
            <a:off x="526473" y="3048000"/>
            <a:ext cx="1145493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E1373E9-A3F7-4255-813E-D148489F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7"/>
          <a:stretch/>
        </p:blipFill>
        <p:spPr>
          <a:xfrm>
            <a:off x="6971482" y="1146703"/>
            <a:ext cx="1299498" cy="15735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7C5B0D-B54A-4F19-AFC7-972E341CF7DF}"/>
              </a:ext>
            </a:extLst>
          </p:cNvPr>
          <p:cNvSpPr txBox="1"/>
          <p:nvPr/>
        </p:nvSpPr>
        <p:spPr>
          <a:xfrm>
            <a:off x="7194531" y="2746981"/>
            <a:ext cx="1628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78C84-6093-4449-89CF-B4249AA8B929}"/>
              </a:ext>
            </a:extLst>
          </p:cNvPr>
          <p:cNvSpPr txBox="1"/>
          <p:nvPr/>
        </p:nvSpPr>
        <p:spPr>
          <a:xfrm>
            <a:off x="9725358" y="2663130"/>
            <a:ext cx="1628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2021</a:t>
            </a:r>
          </a:p>
        </p:txBody>
      </p: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C19245F-8DC3-4601-9FAB-276794225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58" y="3380276"/>
            <a:ext cx="1455937" cy="14133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D39649-70A1-4934-A154-8193A82F63DC}"/>
              </a:ext>
            </a:extLst>
          </p:cNvPr>
          <p:cNvSpPr txBox="1"/>
          <p:nvPr/>
        </p:nvSpPr>
        <p:spPr>
          <a:xfrm>
            <a:off x="9725358" y="3062024"/>
            <a:ext cx="1628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2021</a:t>
            </a:r>
          </a:p>
        </p:txBody>
      </p:sp>
      <p:pic>
        <p:nvPicPr>
          <p:cNvPr id="17" name="Picture 16" descr="A picture containing electronics, light&#10;&#10;Description automatically generated">
            <a:extLst>
              <a:ext uri="{FF2B5EF4-FFF2-40B4-BE49-F238E27FC236}">
                <a16:creationId xmlns:a16="http://schemas.microsoft.com/office/drawing/2014/main" id="{0F0BB75F-B598-42F3-AB75-7CCDEF729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61" y="3521131"/>
            <a:ext cx="1834903" cy="1248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8B1EBF-2A41-4887-94C2-9F8B9D1574ED}"/>
              </a:ext>
            </a:extLst>
          </p:cNvPr>
          <p:cNvSpPr txBox="1"/>
          <p:nvPr/>
        </p:nvSpPr>
        <p:spPr>
          <a:xfrm>
            <a:off x="5995022" y="3190512"/>
            <a:ext cx="1628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2E42C-BB8B-4B79-8C83-34E606D01359}"/>
              </a:ext>
            </a:extLst>
          </p:cNvPr>
          <p:cNvSpPr txBox="1"/>
          <p:nvPr/>
        </p:nvSpPr>
        <p:spPr>
          <a:xfrm>
            <a:off x="590550" y="2665560"/>
            <a:ext cx="107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2014</a:t>
            </a:r>
          </a:p>
        </p:txBody>
      </p:sp>
      <p:pic>
        <p:nvPicPr>
          <p:cNvPr id="1028" name="Picture 4" descr="How do “Hello World” programs affect the way I think about programing | by  Tzafrir Ben Ami | AppsFlyer Engineering | Medium">
            <a:extLst>
              <a:ext uri="{FF2B5EF4-FFF2-40B4-BE49-F238E27FC236}">
                <a16:creationId xmlns:a16="http://schemas.microsoft.com/office/drawing/2014/main" id="{2660F55D-F2DB-4EDC-9A1A-1DA3572BB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486296"/>
            <a:ext cx="2070100" cy="10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E6256E-A127-4C4B-81B5-BD190AF1F6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38" y="3639851"/>
            <a:ext cx="1925777" cy="13995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BE3CA6B-8946-47B8-B4FB-2FF7860BE57B}"/>
              </a:ext>
            </a:extLst>
          </p:cNvPr>
          <p:cNvSpPr txBox="1"/>
          <p:nvPr/>
        </p:nvSpPr>
        <p:spPr>
          <a:xfrm>
            <a:off x="581205" y="3153955"/>
            <a:ext cx="1628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2014</a:t>
            </a: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1D52D902-42FC-46E3-863E-D09E671A2E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79" y="1397508"/>
            <a:ext cx="1840252" cy="13069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A49F7E1-5DA2-4D35-A294-5140EA4637F8}"/>
              </a:ext>
            </a:extLst>
          </p:cNvPr>
          <p:cNvSpPr txBox="1"/>
          <p:nvPr/>
        </p:nvSpPr>
        <p:spPr>
          <a:xfrm>
            <a:off x="3919479" y="2704505"/>
            <a:ext cx="1628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730419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556D-063B-405A-8358-79A7EBCB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JRA Project – </a:t>
            </a:r>
            <a:r>
              <a:rPr lang="en-GB" i="1" dirty="0"/>
              <a:t>Deep Learning For Autonomous Navigation on a Small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78FE1-AA7B-424A-A837-B0E8FBD3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3D printed chassis</a:t>
            </a:r>
          </a:p>
          <a:p>
            <a:r>
              <a:rPr lang="en-GB" dirty="0"/>
              <a:t>Small robot</a:t>
            </a:r>
          </a:p>
          <a:p>
            <a:r>
              <a:rPr lang="en-GB" dirty="0"/>
              <a:t>Evolved navigation</a:t>
            </a:r>
          </a:p>
          <a:p>
            <a:r>
              <a:rPr lang="en-GB" dirty="0"/>
              <a:t>Making use of the Jetson</a:t>
            </a:r>
          </a:p>
        </p:txBody>
      </p:sp>
    </p:spTree>
    <p:extLst>
      <p:ext uri="{BB962C8B-B14F-4D97-AF65-F5344CB8AC3E}">
        <p14:creationId xmlns:p14="http://schemas.microsoft.com/office/powerpoint/2010/main" val="425188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B49D-FC78-4DDD-AFE6-3482492C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B82DE-DB10-4FC2-8C35-3E26FAF79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25" y="1335380"/>
            <a:ext cx="3559754" cy="5214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26477-A23F-4A93-A97F-CACCD8DB4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086" y="1684948"/>
            <a:ext cx="3744429" cy="516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EFFF5-4272-4A62-9F78-B925D2897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144" y="1684948"/>
            <a:ext cx="3699656" cy="51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86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3F65-779B-43CB-A3C1-EEC00FDA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Nanosaur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898CB-44E2-4C82-AB12-955E23A1C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14029" cy="4351338"/>
          </a:xfrm>
        </p:spPr>
        <p:txBody>
          <a:bodyPr/>
          <a:lstStyle/>
          <a:p>
            <a:r>
              <a:rPr lang="en-GB" dirty="0"/>
              <a:t>Open source chassis for Brains on Board robotics</a:t>
            </a:r>
          </a:p>
          <a:p>
            <a:endParaRPr lang="en-GB" dirty="0"/>
          </a:p>
          <a:p>
            <a:r>
              <a:rPr lang="en-GB" b="0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The “Brains on Board” team supports open-access publishing and aims to share and disseminate outcomes to researchers and the public alike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6F2ACEEB-3A56-47FB-A3C8-08A1E090F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58" y="1825625"/>
            <a:ext cx="3652158" cy="36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3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E62C-9AB8-4B56-952B-1284E9EB1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Panoramic module</a:t>
            </a:r>
          </a:p>
        </p:txBody>
      </p:sp>
      <p:pic>
        <p:nvPicPr>
          <p:cNvPr id="11" name="Picture 10" descr="A picture containing yellow&#10;&#10;Description automatically generated">
            <a:extLst>
              <a:ext uri="{FF2B5EF4-FFF2-40B4-BE49-F238E27FC236}">
                <a16:creationId xmlns:a16="http://schemas.microsoft.com/office/drawing/2014/main" id="{FE0C8B58-62D6-4CB8-A99A-14D2C0C28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45" y="2089585"/>
            <a:ext cx="1496235" cy="1541429"/>
          </a:xfrm>
          <a:prstGeom prst="rect">
            <a:avLst/>
          </a:prstGeom>
        </p:spPr>
      </p:pic>
      <p:pic>
        <p:nvPicPr>
          <p:cNvPr id="15" name="Content Placeholder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48E9F35-1BB1-4222-9CC4-F0F8FF4EA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1603357"/>
            <a:ext cx="3317403" cy="3439881"/>
          </a:xfr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02A21D2E-2237-4EA8-B2F9-4FC9DB3F8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1" y="4809012"/>
            <a:ext cx="3886880" cy="1850324"/>
          </a:xfrm>
          <a:prstGeom prst="rect">
            <a:avLst/>
          </a:prstGeom>
        </p:spPr>
      </p:pic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F0359874-5D75-4C4D-9024-B344CD933D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5"/>
          <a:stretch/>
        </p:blipFill>
        <p:spPr>
          <a:xfrm>
            <a:off x="580572" y="1675104"/>
            <a:ext cx="2312978" cy="2627086"/>
          </a:xfrm>
          <a:prstGeom prst="rect">
            <a:avLst/>
          </a:prstGeom>
        </p:spPr>
      </p:pic>
      <p:pic>
        <p:nvPicPr>
          <p:cNvPr id="3074" name="Picture 2" descr="3MP/5MP 360°panoramic network dome camera Hikvision DS-2CD3935/DS-2CD3955 -  YouTube">
            <a:extLst>
              <a:ext uri="{FF2B5EF4-FFF2-40B4-BE49-F238E27FC236}">
                <a16:creationId xmlns:a16="http://schemas.microsoft.com/office/drawing/2014/main" id="{E45A861E-6C5C-41F5-9318-02E6AC62B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5" y="4743280"/>
            <a:ext cx="2467098" cy="18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4B0A29-094B-45F4-8A75-93B18A11E445}"/>
              </a:ext>
            </a:extLst>
          </p:cNvPr>
          <p:cNvCxnSpPr/>
          <p:nvPr/>
        </p:nvCxnSpPr>
        <p:spPr>
          <a:xfrm>
            <a:off x="3185886" y="5667829"/>
            <a:ext cx="105954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34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2CB4-C924-41E9-9F29-7B555F12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93AC1-74FA-4C5F-805A-FD933C1FE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Bio-inspired - optic flow fields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 descr="Part 2 — The Math Behind Optical Flow | by Arush | Software for Autonomous  Aerospace | Medium">
            <a:extLst>
              <a:ext uri="{FF2B5EF4-FFF2-40B4-BE49-F238E27FC236}">
                <a16:creationId xmlns:a16="http://schemas.microsoft.com/office/drawing/2014/main" id="{94288B2D-DD44-48E4-9E3E-B8DBF8F70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904921"/>
            <a:ext cx="3797300" cy="20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ACE49BD2-420B-4280-AB32-7CB3F1883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28" y="2996151"/>
            <a:ext cx="2044722" cy="15480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441646-D1C9-44FC-A942-3FA344E0F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38" y="4207859"/>
            <a:ext cx="3926114" cy="7659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91887E6-02FC-4914-8AE3-31303BCE1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725776"/>
            <a:ext cx="4146776" cy="9732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BE8CA16-586E-4404-9621-FABBC1891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71" y="5439217"/>
            <a:ext cx="2370364" cy="6595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B9E6FF-BD58-4436-A2EC-2496EBFF3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6015556"/>
            <a:ext cx="2270489" cy="4773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37DD67A-F553-444A-93C8-55318C863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059" y="2346447"/>
            <a:ext cx="1816529" cy="1858508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F193EEA-4553-44E4-B423-EF5A2B36B22F}"/>
              </a:ext>
            </a:extLst>
          </p:cNvPr>
          <p:cNvCxnSpPr/>
          <p:nvPr/>
        </p:nvCxnSpPr>
        <p:spPr>
          <a:xfrm>
            <a:off x="3490005" y="6434625"/>
            <a:ext cx="2082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6794A74E-B551-47A1-B875-DD0883447C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4507" y="6311900"/>
            <a:ext cx="6096000" cy="2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40BD-0579-42D2-8E17-84E4AE5E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Genetic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7A03F-3403-4ADD-8CFC-383DB0D41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Mutating genotypes (encoded information) and evaluating fitness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A9FE5-8ABD-4696-93C6-F0110F88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5903"/>
            <a:ext cx="3212322" cy="28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36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40923-0025-483B-8E18-CB92414E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8EA8B-110C-4DC4-AD92-21F9290C8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Agents evolved to avoid obstacles</a:t>
            </a:r>
          </a:p>
          <a:p>
            <a:r>
              <a:rPr lang="en-GB" dirty="0"/>
              <a:t>Some agents evolved to cheat!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DAA7B2B-99CA-4EA4-8217-A9E9FB69F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6" y="2835915"/>
            <a:ext cx="6227385" cy="3710028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510828B7-C19D-4560-866E-E3D5C4524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10" y="878224"/>
            <a:ext cx="2408169" cy="2249605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E08371F-FAF7-4802-81A8-9C408A9C1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557856"/>
            <a:ext cx="3492142" cy="26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37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299</Words>
  <Application>Microsoft Office PowerPoint</Application>
  <PresentationFormat>Widescreen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Lato</vt:lpstr>
      <vt:lpstr>Office Theme</vt:lpstr>
      <vt:lpstr>Junior Research Associate</vt:lpstr>
      <vt:lpstr>Background (summary)</vt:lpstr>
      <vt:lpstr>My JRA Project – Deep Learning For Autonomous Navigation on a Small Robot</vt:lpstr>
      <vt:lpstr>Proposal</vt:lpstr>
      <vt:lpstr>The Nanosaur</vt:lpstr>
      <vt:lpstr>Panoramic module</vt:lpstr>
      <vt:lpstr>Computer vision</vt:lpstr>
      <vt:lpstr>Genetic algorithms</vt:lpstr>
      <vt:lpstr>Simulation trials</vt:lpstr>
      <vt:lpstr>Physical trials</vt:lpstr>
      <vt:lpstr>Conclusions </vt:lpstr>
      <vt:lpstr>Future work (final year project)</vt:lpstr>
      <vt:lpstr>My advice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Junior Research Associate</dc:title>
  <dc:creator>Dexter Shepherd</dc:creator>
  <cp:lastModifiedBy>Dexter Shepherd</cp:lastModifiedBy>
  <cp:revision>23</cp:revision>
  <dcterms:created xsi:type="dcterms:W3CDTF">2022-02-02T19:49:04Z</dcterms:created>
  <dcterms:modified xsi:type="dcterms:W3CDTF">2022-02-07T12:29:22Z</dcterms:modified>
</cp:coreProperties>
</file>