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58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9DD900-AB63-4928-97C0-5831EC6CC22F}" v="380" dt="2022-11-05T22:56:30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4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 Vasiljevs" userId="5119d21d-e8f4-48cb-bf67-d1f840da9eb4" providerId="ADAL" clId="{279DD900-AB63-4928-97C0-5831EC6CC22F}"/>
    <pc:docChg chg="undo custSel addSld modSld sldOrd">
      <pc:chgData name="Anton Vasiljevs" userId="5119d21d-e8f4-48cb-bf67-d1f840da9eb4" providerId="ADAL" clId="{279DD900-AB63-4928-97C0-5831EC6CC22F}" dt="2022-11-05T22:56:30.938" v="467" actId="20577"/>
      <pc:docMkLst>
        <pc:docMk/>
      </pc:docMkLst>
      <pc:sldChg chg="modSp mod">
        <pc:chgData name="Anton Vasiljevs" userId="5119d21d-e8f4-48cb-bf67-d1f840da9eb4" providerId="ADAL" clId="{279DD900-AB63-4928-97C0-5831EC6CC22F}" dt="2022-11-05T21:54:02.836" v="94" actId="27636"/>
        <pc:sldMkLst>
          <pc:docMk/>
          <pc:sldMk cId="3258476165" sldId="258"/>
        </pc:sldMkLst>
        <pc:spChg chg="mod">
          <ac:chgData name="Anton Vasiljevs" userId="5119d21d-e8f4-48cb-bf67-d1f840da9eb4" providerId="ADAL" clId="{279DD900-AB63-4928-97C0-5831EC6CC22F}" dt="2022-11-05T21:54:02.836" v="94" actId="27636"/>
          <ac:spMkLst>
            <pc:docMk/>
            <pc:sldMk cId="3258476165" sldId="258"/>
            <ac:spMk id="3" creationId="{2915D244-860F-4495-B615-848947044437}"/>
          </ac:spMkLst>
        </pc:spChg>
      </pc:sldChg>
      <pc:sldChg chg="modSp mod">
        <pc:chgData name="Anton Vasiljevs" userId="5119d21d-e8f4-48cb-bf67-d1f840da9eb4" providerId="ADAL" clId="{279DD900-AB63-4928-97C0-5831EC6CC22F}" dt="2022-11-05T22:45:28.264" v="396" actId="20577"/>
        <pc:sldMkLst>
          <pc:docMk/>
          <pc:sldMk cId="4003733382" sldId="262"/>
        </pc:sldMkLst>
        <pc:spChg chg="mod">
          <ac:chgData name="Anton Vasiljevs" userId="5119d21d-e8f4-48cb-bf67-d1f840da9eb4" providerId="ADAL" clId="{279DD900-AB63-4928-97C0-5831EC6CC22F}" dt="2022-11-05T22:45:28.264" v="396" actId="20577"/>
          <ac:spMkLst>
            <pc:docMk/>
            <pc:sldMk cId="4003733382" sldId="262"/>
            <ac:spMk id="3" creationId="{AE64B58C-42B0-40EF-AC86-DE8F1019CF7C}"/>
          </ac:spMkLst>
        </pc:spChg>
      </pc:sldChg>
      <pc:sldChg chg="modSp new mod ord">
        <pc:chgData name="Anton Vasiljevs" userId="5119d21d-e8f4-48cb-bf67-d1f840da9eb4" providerId="ADAL" clId="{279DD900-AB63-4928-97C0-5831EC6CC22F}" dt="2022-11-05T22:56:30.938" v="467" actId="20577"/>
        <pc:sldMkLst>
          <pc:docMk/>
          <pc:sldMk cId="1719299347" sldId="263"/>
        </pc:sldMkLst>
        <pc:spChg chg="mod">
          <ac:chgData name="Anton Vasiljevs" userId="5119d21d-e8f4-48cb-bf67-d1f840da9eb4" providerId="ADAL" clId="{279DD900-AB63-4928-97C0-5831EC6CC22F}" dt="2022-11-05T21:49:34.104" v="9" actId="20577"/>
          <ac:spMkLst>
            <pc:docMk/>
            <pc:sldMk cId="1719299347" sldId="263"/>
            <ac:spMk id="2" creationId="{21ACFB04-5915-42A1-B1B6-48F4CAB7DC2C}"/>
          </ac:spMkLst>
        </pc:spChg>
        <pc:spChg chg="mod">
          <ac:chgData name="Anton Vasiljevs" userId="5119d21d-e8f4-48cb-bf67-d1f840da9eb4" providerId="ADAL" clId="{279DD900-AB63-4928-97C0-5831EC6CC22F}" dt="2022-11-05T22:56:30.938" v="467" actId="20577"/>
          <ac:spMkLst>
            <pc:docMk/>
            <pc:sldMk cId="1719299347" sldId="263"/>
            <ac:spMk id="3" creationId="{D5D01E6E-AF7A-48F3-BCF5-0C95DE2EE513}"/>
          </ac:spMkLst>
        </pc:spChg>
      </pc:sldChg>
      <pc:sldChg chg="modSp new mod">
        <pc:chgData name="Anton Vasiljevs" userId="5119d21d-e8f4-48cb-bf67-d1f840da9eb4" providerId="ADAL" clId="{279DD900-AB63-4928-97C0-5831EC6CC22F}" dt="2022-11-05T22:40:59.682" v="395" actId="20577"/>
        <pc:sldMkLst>
          <pc:docMk/>
          <pc:sldMk cId="1858885812" sldId="264"/>
        </pc:sldMkLst>
        <pc:spChg chg="mod">
          <ac:chgData name="Anton Vasiljevs" userId="5119d21d-e8f4-48cb-bf67-d1f840da9eb4" providerId="ADAL" clId="{279DD900-AB63-4928-97C0-5831EC6CC22F}" dt="2022-11-05T22:02:45.541" v="244" actId="20577"/>
          <ac:spMkLst>
            <pc:docMk/>
            <pc:sldMk cId="1858885812" sldId="264"/>
            <ac:spMk id="2" creationId="{AFCE0844-9526-4E76-B998-110CF43ED3F8}"/>
          </ac:spMkLst>
        </pc:spChg>
        <pc:spChg chg="mod">
          <ac:chgData name="Anton Vasiljevs" userId="5119d21d-e8f4-48cb-bf67-d1f840da9eb4" providerId="ADAL" clId="{279DD900-AB63-4928-97C0-5831EC6CC22F}" dt="2022-11-05T22:40:59.682" v="395" actId="20577"/>
          <ac:spMkLst>
            <pc:docMk/>
            <pc:sldMk cId="1858885812" sldId="264"/>
            <ac:spMk id="3" creationId="{08E8EBFD-62BF-4A1D-82F9-2D54C421C73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FEBE3-A719-4063-AB00-E32D7FFFD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88870B-8E53-4AC9-B509-D3547D678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086CA-C908-4893-9937-BC2BFD44E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18B0-F012-4D26-BBAE-D024D396AE2B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8719A-F00B-43D1-8D1C-AF825EBB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24003-E18B-4119-AAEC-78BB92375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FC76-397E-4925-B46B-43528417E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78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C2B35-F7BD-412A-8562-248D17A13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1DFBAA-DBDF-427F-A198-018FE99AD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C8485-CCCD-4B09-9264-2728ACCC7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18B0-F012-4D26-BBAE-D024D396AE2B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939D1-6E3C-4BFC-ABD6-59C59AD65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CEF78-1C3D-4E1E-AD59-F7D55AC97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FC76-397E-4925-B46B-43528417E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201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43DEA0-9CF0-489B-80DB-6E9B4A2541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50A34-B1A6-4307-A44C-0851091BF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973CA-2F7B-4EA0-B4C9-2E68EFEA0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18B0-F012-4D26-BBAE-D024D396AE2B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3988E-8600-4378-B2FA-FB42397D5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206D9-597C-44B4-B359-57C98096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FC76-397E-4925-B46B-43528417E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67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74256-E6C3-4AF5-BCD2-D604D22A5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8B022-ABAE-42A2-AF50-894F415C6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AE550-BF5D-4D17-B5DF-A08BA3A76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18B0-F012-4D26-BBAE-D024D396AE2B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FC4BD-E9FC-4C0B-BE68-C0091212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FEAE1-EE9B-419C-8861-19E194428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FC76-397E-4925-B46B-43528417E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16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03CB6-7CFB-406B-86DA-D72A6C795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EA528-7BAB-4B14-850C-7B813704F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D2DB0-B9A4-47EE-B44E-8AD15D492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18B0-F012-4D26-BBAE-D024D396AE2B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9F372-005D-4BB1-9347-AA3D602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093EA-2F96-44B9-97A3-85EFA3CE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FC76-397E-4925-B46B-43528417E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80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1C71B-CFE8-4DF6-B4F0-CABC8778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99512-48D5-41B7-B16B-8C94C37269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6EC07-46B1-428B-BDCE-55DB7DEF9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67364-F1D3-43ED-A0B1-14442AE99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18B0-F012-4D26-BBAE-D024D396AE2B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412B8-DB5F-449C-803A-0E9EF8624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DAEC4-95F5-4EA7-A8FB-9B4FAC29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FC76-397E-4925-B46B-43528417E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65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1DB48-4265-4EE1-88CD-06A2D2FD2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86A08D-0A3B-4B15-A638-9B5EFFA49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3A0B3-C1A4-47EF-B116-8903D8687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D44C6A-70C3-453D-8464-DCCFAF7F68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06AE7D-6A46-4495-B5E1-AE20ECD0B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D94E0D-5A1F-4DEE-B0EA-10175FA7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18B0-F012-4D26-BBAE-D024D396AE2B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6A4C5C-E356-4A17-981E-BCDF50EC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E8EB11-B922-4B50-96F0-D708AAC79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FC76-397E-4925-B46B-43528417E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71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26C8E-9D5D-4341-B519-C8D121301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BE3AEE-7BC9-41A1-AB93-8ED47C831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18B0-F012-4D26-BBAE-D024D396AE2B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252069-99E6-47FE-A1F7-FA4154BA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869A9D-AF5B-4ED9-9303-7764A5634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FC76-397E-4925-B46B-43528417E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44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CAEE30-3504-4ABE-93B3-FE5FF2DF5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18B0-F012-4D26-BBAE-D024D396AE2B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B7C74-3842-423E-9042-EB40431F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40E586-5E2E-4C39-96B7-D9E0B248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FC76-397E-4925-B46B-43528417E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67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A36D6-3100-4ED0-8D90-80040D521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29D10-FA55-4F29-88F4-846B3BB94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F2E0ED-5EF5-4A6F-BA84-6D114B393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70862-BFEF-4053-9934-4299C9C9B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18B0-F012-4D26-BBAE-D024D396AE2B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ADE2E-D1F3-4C31-BC33-E676DEAA1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16B70-9C44-4C33-9AF6-5099312BD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FC76-397E-4925-B46B-43528417E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18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388D3-8093-4246-BE3A-1549A5F10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321A1A-DB46-4ED5-9830-E2AC1232A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826025-ED4C-4C46-A383-AFCE24091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47341-CA74-45AA-AAC8-3D7C2548C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18B0-F012-4D26-BBAE-D024D396AE2B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6862C-CF5F-4FBE-858E-B1453FA3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603DEF-D658-4C15-AF38-CE577D15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FC76-397E-4925-B46B-43528417E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17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5E4391-41AD-4F0C-B407-409850D6B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7C1C2-8046-4362-97C4-3EC8F7A40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694B7-36F3-4B2E-BB65-4ED02A6330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B18B0-F012-4D26-BBAE-D024D396AE2B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2DF9C-8D54-4604-8431-1611FF444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7B488-862E-4343-8198-DCEB5B2EE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6FC76-397E-4925-B46B-43528417E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32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2BF6F-D62F-466F-B7D3-F1BB5C7D2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27936"/>
            <a:ext cx="9144000" cy="2387600"/>
          </a:xfrm>
        </p:spPr>
        <p:txBody>
          <a:bodyPr numCol="1"/>
          <a:lstStyle/>
          <a:p>
            <a:r>
              <a:rPr lang="en-GB" b="1" dirty="0"/>
              <a:t>Limits of sequences and functions</a:t>
            </a:r>
          </a:p>
        </p:txBody>
      </p:sp>
    </p:spTree>
    <p:extLst>
      <p:ext uri="{BB962C8B-B14F-4D97-AF65-F5344CB8AC3E}">
        <p14:creationId xmlns:p14="http://schemas.microsoft.com/office/powerpoint/2010/main" val="256034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1AE57-E796-4C07-A3DE-1B4A8198E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Sequences and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D688BA-7778-46F4-9222-F329369D6E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GB" dirty="0"/>
                  <a:t>A </a:t>
                </a:r>
                <a:r>
                  <a:rPr lang="en-GB" dirty="0">
                    <a:solidFill>
                      <a:srgbClr val="FF0000"/>
                    </a:solidFill>
                  </a:rPr>
                  <a:t>sequence</a:t>
                </a:r>
                <a:r>
                  <a:rPr lang="en-GB" dirty="0"/>
                  <a:t> is an ordered collection of numbers that follow some particular pattern, where each element has an </a:t>
                </a:r>
                <a:r>
                  <a:rPr lang="en-GB" dirty="0">
                    <a:solidFill>
                      <a:srgbClr val="FF0000"/>
                    </a:solidFill>
                  </a:rPr>
                  <a:t>index</a:t>
                </a:r>
                <a:r>
                  <a:rPr lang="en-GB" dirty="0"/>
                  <a:t>.</a:t>
                </a:r>
              </a:p>
              <a:p>
                <a:pPr lvl="1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GB" dirty="0"/>
                  <a:t>Example: {1, 2, 4, 8, 16, 32, ..} is an infinite sequence where every term doubles. Can be expressed in the form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.</a:t>
                </a:r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GB" dirty="0"/>
                  <a:t>A </a:t>
                </a:r>
                <a:r>
                  <a:rPr lang="en-GB" dirty="0">
                    <a:solidFill>
                      <a:srgbClr val="FF0000"/>
                    </a:solidFill>
                  </a:rPr>
                  <a:t>function</a:t>
                </a:r>
                <a:r>
                  <a:rPr lang="en-GB" dirty="0"/>
                  <a:t> is a definition of a relationship between an input and the produced output: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 is the </a:t>
                </a:r>
                <a:r>
                  <a:rPr lang="en-GB" dirty="0">
                    <a:solidFill>
                      <a:srgbClr val="FF0000"/>
                    </a:solidFill>
                  </a:rPr>
                  <a:t>function name</a:t>
                </a:r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is the </a:t>
                </a:r>
                <a:r>
                  <a:rPr lang="en-GB" dirty="0">
                    <a:solidFill>
                      <a:srgbClr val="7030A0"/>
                    </a:solidFill>
                  </a:rPr>
                  <a:t>domain</a:t>
                </a:r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is the </a:t>
                </a:r>
                <a:r>
                  <a:rPr lang="en-GB" dirty="0">
                    <a:solidFill>
                      <a:srgbClr val="7030A0"/>
                    </a:solidFill>
                  </a:rPr>
                  <a:t>co-domain (or range)</a:t>
                </a:r>
                <a:r>
                  <a:rPr lang="en-GB" dirty="0"/>
                  <a:t>.</a:t>
                </a:r>
              </a:p>
              <a:p>
                <a:pPr lvl="1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GB" dirty="0"/>
                  <a:t>Function form with an argument: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/>
                  <a:t>, 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is the argument.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D688BA-7778-46F4-9222-F329369D6E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715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8B313-CA80-4455-A5CA-247EE431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Convergence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9DD628-FDE2-425D-A380-6CBAD4C4A4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Aft>
                    <a:spcPts val="1200"/>
                  </a:spcAft>
                </a:pPr>
                <a:r>
                  <a:rPr lang="en-GB" dirty="0"/>
                  <a:t>When some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b="0" dirty="0">
                    <a:solidFill>
                      <a:srgbClr val="7030A0"/>
                    </a:solidFill>
                  </a:rPr>
                  <a:t> </a:t>
                </a:r>
                <a:r>
                  <a:rPr lang="en-GB" b="0" dirty="0"/>
                  <a:t>“</a:t>
                </a:r>
                <a:r>
                  <a:rPr lang="en-GB" b="0" dirty="0">
                    <a:solidFill>
                      <a:schemeClr val="accent1"/>
                    </a:solidFill>
                  </a:rPr>
                  <a:t>eventually</a:t>
                </a:r>
                <a:r>
                  <a:rPr lang="en-GB" b="0" dirty="0"/>
                  <a:t>” gets close to some limiting value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b="0" dirty="0"/>
                  <a:t>, it</a:t>
                </a:r>
                <a:r>
                  <a:rPr lang="en-GB" b="0" dirty="0">
                    <a:solidFill>
                      <a:srgbClr val="FF0000"/>
                    </a:solidFill>
                  </a:rPr>
                  <a:t> converges</a:t>
                </a:r>
                <a:r>
                  <a:rPr lang="en-GB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GB" b="0" dirty="0"/>
              </a:p>
              <a:p>
                <a:pPr lvl="1">
                  <a:spcAft>
                    <a:spcPts val="1200"/>
                  </a:spcAft>
                </a:pPr>
                <a:r>
                  <a:rPr lang="en-GB" b="0" dirty="0"/>
                  <a:t>Can be expressed in terms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b="0" dirty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r>
                      <a:rPr lang="en-GB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GB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b="0" dirty="0"/>
                  <a:t> for any integer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/>
                  <a:t> and where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GB" dirty="0"/>
                  <a:t> is some arbitrary value bigger than 0.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GB" dirty="0"/>
                  <a:t>Can be written as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GB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func>
                  </m:oMath>
                </a14:m>
                <a:r>
                  <a:rPr lang="en-GB" dirty="0"/>
                  <a:t> (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/>
                  <a:t> is the limit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dirty="0"/>
                  <a:t>)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GB" dirty="0"/>
                  <a:t>Example: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sSub>
                      <m:sSub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f>
                      <m:f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dirty="0"/>
                  <a:t> (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dirty="0"/>
                  <a:t> is the limit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dirty="0"/>
                  <a:t>)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GB" dirty="0"/>
                  <a:t>You can think about this example this way: as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becomes large,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GB" dirty="0"/>
                  <a:t> becomes very small.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9DD628-FDE2-425D-A380-6CBAD4C4A4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b="-2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909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839D3-7CFC-4240-AEAB-202ED8A32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Convergence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37A21C-1527-42CF-951B-08B61F9F15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Aft>
                    <a:spcPts val="1200"/>
                  </a:spcAft>
                </a:pPr>
                <a:r>
                  <a:rPr lang="en-GB" dirty="0"/>
                  <a:t>When you have two </a:t>
                </a:r>
                <a:r>
                  <a:rPr lang="en-GB" dirty="0">
                    <a:solidFill>
                      <a:srgbClr val="FF0000"/>
                    </a:solidFill>
                  </a:rPr>
                  <a:t>converging</a:t>
                </a:r>
                <a:r>
                  <a:rPr lang="en-GB" dirty="0"/>
                  <a:t> sequences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/>
                  <a:t>, following properties of limits apply:</a:t>
                </a:r>
              </a:p>
              <a:p>
                <a:pPr lvl="1">
                  <a:spcAft>
                    <a:spcPts val="1200"/>
                  </a:spcAft>
                </a:pPr>
                <a14:m>
                  <m:oMath xmlns:m="http://schemas.openxmlformats.org/officeDocument/2006/math"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sSub>
                      <m:sSub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GB" b="0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)= </m:t>
                    </m:r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sSub>
                      <m:sSub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sSub>
                      <m:sSub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GB" dirty="0"/>
              </a:p>
              <a:p>
                <a:pPr lvl="1">
                  <a:spcAft>
                    <a:spcPts val="1200"/>
                  </a:spcAft>
                </a:pPr>
                <a14:m>
                  <m:oMath xmlns:m="http://schemas.openxmlformats.org/officeDocument/2006/math"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d>
                      <m:d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  <a:p>
                <a:pPr lvl="1">
                  <a:spcAft>
                    <a:spcPts val="1200"/>
                  </a:spcAft>
                </a:pPr>
                <a14:m>
                  <m:oMath xmlns:m="http://schemas.openxmlformats.org/officeDocument/2006/math"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d>
                      <m:d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sSub>
                      <m:sSub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  <a:p>
                <a:pPr lvl="1">
                  <a:spcAft>
                    <a:spcPts val="1200"/>
                  </a:spcAft>
                </a:pPr>
                <a14:m>
                  <m:oMath xmlns:m="http://schemas.openxmlformats.org/officeDocument/2006/math"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f>
                      <m:f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limLow>
                          <m:limLowPr>
                            <m:ctrlPr>
                              <a:rPr lang="en-GB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  <m:sSub>
                          <m:sSubPr>
                            <m:ctrlP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limLow>
                          <m:limLowPr>
                            <m:ctrlPr>
                              <a:rPr lang="en-GB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GB" b="0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GB" dirty="0"/>
                  <a:t>, for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en-GB" dirty="0"/>
              </a:p>
              <a:p>
                <a:pPr lvl="1"/>
                <a:endParaRPr lang="en-GB" dirty="0"/>
              </a:p>
              <a:p>
                <a:pPr lvl="1"/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37A21C-1527-42CF-951B-08B61F9F15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90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228BA-D124-48F3-8087-9EEE59263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Convergence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792AD3-E3C8-46E0-B9F5-6D0853FD6B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15897"/>
                <a:ext cx="10515600" cy="4351338"/>
              </a:xfrm>
            </p:spPr>
            <p:txBody>
              <a:bodyPr/>
              <a:lstStyle/>
              <a:p>
                <a:pPr>
                  <a:spcAft>
                    <a:spcPts val="1200"/>
                  </a:spcAft>
                </a:pPr>
                <a:r>
                  <a:rPr lang="en-GB" dirty="0"/>
                  <a:t>Ex 1: Does the sequence produced by the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(−1)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GB" dirty="0"/>
                  <a:t> converge?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GB" dirty="0"/>
                  <a:t>Let’s try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GB" dirty="0"/>
                  <a:t> for some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b="0" i="0" smtClean="0">
                        <a:latin typeface="Cambria Math" panose="02040503050406030204" pitchFamily="18" charset="0"/>
                      </a:rPr>
                      <m:t>, …</m:t>
                    </m:r>
                  </m:oMath>
                </a14:m>
                <a:endParaRPr lang="en-GB" dirty="0"/>
              </a:p>
              <a:p>
                <a:pPr lvl="1">
                  <a:spcAft>
                    <a:spcPts val="1200"/>
                  </a:spcAft>
                </a:pPr>
                <a:r>
                  <a:rPr lang="en-GB" dirty="0"/>
                  <a:t>Even though the values alternate between being negative or positive, we can see that “</a:t>
                </a:r>
                <a:r>
                  <a:rPr lang="en-GB" dirty="0">
                    <a:solidFill>
                      <a:schemeClr val="accent1"/>
                    </a:solidFill>
                  </a:rPr>
                  <a:t>eventually</a:t>
                </a:r>
                <a:r>
                  <a:rPr lang="en-GB" dirty="0"/>
                  <a:t>” their absolute values will be very close to 0.</a:t>
                </a:r>
              </a:p>
              <a:p>
                <a:pPr>
                  <a:spcAft>
                    <a:spcPts val="1200"/>
                  </a:spcAft>
                </a:pPr>
                <a:r>
                  <a:rPr lang="en-GB" dirty="0"/>
                  <a:t>Ex 2: Evaluate the limit of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→8</m:t>
                        </m:r>
                      </m:lim>
                    </m:limLow>
                    <m:f>
                      <m:f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−17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+8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8−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GB" dirty="0"/>
              </a:p>
              <a:p>
                <a:pPr lvl="1">
                  <a:spcAft>
                    <a:spcPts val="1200"/>
                  </a:spcAft>
                </a:pPr>
                <a:r>
                  <a:rPr lang="en-GB" dirty="0"/>
                  <a:t>Answer: -15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792AD3-E3C8-46E0-B9F5-6D0853FD6B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15897"/>
                <a:ext cx="10515600" cy="4351338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989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7DCF0-14AE-4394-90B2-D1961CCA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Divergence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15D244-860F-4495-B615-8489470444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GB" dirty="0"/>
                  <a:t>A sequence </a:t>
                </a:r>
                <a:r>
                  <a:rPr lang="en-GB" dirty="0">
                    <a:solidFill>
                      <a:srgbClr val="FF0000"/>
                    </a:solidFill>
                  </a:rPr>
                  <a:t>diverges</a:t>
                </a:r>
                <a:r>
                  <a:rPr lang="en-GB" dirty="0"/>
                  <a:t>, if it </a:t>
                </a:r>
                <a:r>
                  <a:rPr lang="en-GB" dirty="0">
                    <a:solidFill>
                      <a:srgbClr val="FF0000"/>
                    </a:solidFill>
                  </a:rPr>
                  <a:t>doesn’t converge</a:t>
                </a:r>
                <a:r>
                  <a:rPr lang="en-GB" dirty="0"/>
                  <a:t>.</a:t>
                </a:r>
              </a:p>
              <a:p>
                <a:pPr>
                  <a:spcAft>
                    <a:spcPts val="1200"/>
                  </a:spcAft>
                </a:pPr>
                <a:r>
                  <a:rPr lang="en-GB" dirty="0"/>
                  <a:t>When some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b="0" dirty="0">
                    <a:solidFill>
                      <a:srgbClr val="7030A0"/>
                    </a:solidFill>
                  </a:rPr>
                  <a:t> </a:t>
                </a:r>
                <a:r>
                  <a:rPr lang="en-GB" dirty="0"/>
                  <a:t>“</a:t>
                </a:r>
                <a:r>
                  <a:rPr lang="en-GB" b="0" dirty="0">
                    <a:solidFill>
                      <a:schemeClr val="accent1"/>
                    </a:solidFill>
                  </a:rPr>
                  <a:t>eventually” </a:t>
                </a:r>
                <a:r>
                  <a:rPr lang="en-GB" b="0" dirty="0"/>
                  <a:t>gets very large or very small </a:t>
                </a:r>
                <a:r>
                  <a:rPr lang="en-GB" b="0" dirty="0">
                    <a:solidFill>
                      <a:srgbClr val="7030A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GB" b="0" dirty="0">
                    <a:solidFill>
                      <a:srgbClr val="7030A0"/>
                    </a:solidFill>
                  </a:rPr>
                  <a:t>)</a:t>
                </a:r>
                <a:r>
                  <a:rPr lang="en-GB" b="0" dirty="0"/>
                  <a:t>, it </a:t>
                </a:r>
                <a:r>
                  <a:rPr lang="en-GB" b="0" dirty="0">
                    <a:solidFill>
                      <a:srgbClr val="FF0000"/>
                    </a:solidFill>
                  </a:rPr>
                  <a:t>diverges</a:t>
                </a:r>
                <a:r>
                  <a:rPr lang="en-GB" b="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±∞</m:t>
                    </m:r>
                  </m:oMath>
                </a14:m>
                <a:endParaRPr lang="en-GB" b="0" dirty="0"/>
              </a:p>
              <a:p>
                <a:pPr lvl="1">
                  <a:spcAft>
                    <a:spcPts val="1200"/>
                  </a:spcAft>
                </a:pPr>
                <a:r>
                  <a:rPr lang="en-GB" dirty="0"/>
                  <a:t>There is some value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GB" dirty="0"/>
                  <a:t> /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GB" dirty="0"/>
                  <a:t> such that there exists some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b="0" dirty="0"/>
                  <a:t> that is bigger/smaller than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GB" b="0" dirty="0"/>
                  <a:t> </a:t>
                </a:r>
                <a:r>
                  <a:rPr lang="en-GB" dirty="0"/>
                  <a:t>/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GB" b="0" dirty="0"/>
                  <a:t>.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GB" b="0" dirty="0"/>
                  <a:t>Can be written as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GB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</m:oMath>
                </a14:m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GB" b="0" dirty="0"/>
                  <a:t> 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GB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</m:oMath>
                </a14:m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GB" b="0" dirty="0"/>
              </a:p>
              <a:p>
                <a:pPr lvl="1">
                  <a:spcAft>
                    <a:spcPts val="1200"/>
                  </a:spcAft>
                </a:pPr>
                <a:r>
                  <a:rPr lang="en-GB" dirty="0"/>
                  <a:t>Example: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limLow>
                          <m:limLowPr>
                            <m:ctrlPr>
                              <a:rPr lang="en-GB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5(−1)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b="0" dirty="0"/>
                  <a:t> will diverge to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GB" b="0" dirty="0"/>
              </a:p>
              <a:p>
                <a:pPr>
                  <a:spcAft>
                    <a:spcPts val="1200"/>
                  </a:spcAft>
                </a:pPr>
                <a:r>
                  <a:rPr lang="en-GB" dirty="0"/>
                  <a:t>A sequence that doesn’t diverge to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GB" b="0" dirty="0"/>
                  <a:t> or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GB" b="0" dirty="0"/>
                  <a:t>, is </a:t>
                </a:r>
                <a:r>
                  <a:rPr lang="en-GB" b="0" dirty="0">
                    <a:solidFill>
                      <a:srgbClr val="FF0000"/>
                    </a:solidFill>
                  </a:rPr>
                  <a:t>simply diverging</a:t>
                </a:r>
                <a:r>
                  <a:rPr lang="en-GB" b="0" dirty="0"/>
                  <a:t>.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GB" dirty="0"/>
                  <a:t>Example: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</m:oMath>
                </a14:m>
                <a:r>
                  <a:rPr lang="en-GB" b="0" dirty="0"/>
                  <a:t> will oscillate</a:t>
                </a:r>
                <a:r>
                  <a:rPr lang="en-GB" dirty="0"/>
                  <a:t> between 1 and -1.</a:t>
                </a:r>
                <a:endParaRPr lang="en-GB" b="0" dirty="0"/>
              </a:p>
              <a:p>
                <a:pPr marL="0" indent="0">
                  <a:buNone/>
                </a:pPr>
                <a:endParaRPr lang="en-GB" b="0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15D244-860F-4495-B615-8489470444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 r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8476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E7549-21FB-4797-9734-3C24AC4E5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Divergence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64B58C-42B0-40EF-AC86-DE8F1019CF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GB" dirty="0"/>
                  <a:t>If a sequence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dirty="0"/>
                  <a:t> diverges to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GB" dirty="0"/>
                  <a:t> or converges to </a:t>
                </a:r>
                <a:r>
                  <a:rPr lang="en-GB" dirty="0">
                    <a:solidFill>
                      <a:srgbClr val="7030A0"/>
                    </a:solidFill>
                  </a:rPr>
                  <a:t>0</a:t>
                </a:r>
                <a:r>
                  <a:rPr lang="en-GB" dirty="0"/>
                  <a:t>, then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GB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dirty="0"/>
                  <a:t>  will do the </a:t>
                </a:r>
                <a:r>
                  <a:rPr lang="en-GB" b="1" dirty="0"/>
                  <a:t>opposite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GB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limLow>
                          <m:limLowPr>
                            <m:ctrlPr>
                              <a:rPr lang="en-GB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GB" dirty="0"/>
                  <a:t>, then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→∞</m:t>
                        </m:r>
                      </m:lim>
                    </m:limLow>
                  </m:oMath>
                </a14:m>
                <a:r>
                  <a:rPr lang="en-GB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GB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dirty="0">
                  <a:solidFill>
                    <a:srgbClr val="7030A0"/>
                  </a:solidFill>
                </a:endParaRPr>
              </a:p>
              <a:p>
                <a:pPr lvl="1">
                  <a:spcAft>
                    <a:spcPts val="1200"/>
                  </a:spcAft>
                </a:pPr>
                <a:r>
                  <a:rPr lang="en-GB" dirty="0"/>
                  <a:t>Example: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sSup>
                      <m:sSup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f>
                      <m:f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dirty="0">
                    <a:solidFill>
                      <a:srgbClr val="7030A0"/>
                    </a:solidFill>
                  </a:rPr>
                  <a:t> </a:t>
                </a:r>
                <a:r>
                  <a:rPr lang="en-GB" dirty="0"/>
                  <a:t>, since we know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→ +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GB" dirty="0">
                    <a:solidFill>
                      <a:srgbClr val="7030A0"/>
                    </a:solidFill>
                  </a:rPr>
                  <a:t> </a:t>
                </a:r>
                <a:r>
                  <a:rPr lang="en-GB" dirty="0"/>
                  <a:t>as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b="0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GB" dirty="0">
                  <a:solidFill>
                    <a:srgbClr val="7030A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GB" dirty="0"/>
                  <a:t>It also works in the other direction: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GB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GB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dirty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GB" dirty="0"/>
                  <a:t> for all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GB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 +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GB" dirty="0"/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GB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GB" dirty="0"/>
                  <a:t> respectively.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GB" dirty="0"/>
                  <a:t>Example: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→+∞</m:t>
                        </m:r>
                      </m:lim>
                    </m:limLow>
                    <m:f>
                      <m:f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GB" b="0" dirty="0"/>
                  <a:t>, so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→+∞</m:t>
                        </m:r>
                      </m:lim>
                    </m:limLow>
                  </m:oMath>
                </a14:m>
                <a:r>
                  <a:rPr lang="en-GB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GB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den>
                    </m:f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b="0" dirty="0">
                    <a:solidFill>
                      <a:srgbClr val="7030A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GB" b="0" dirty="0"/>
              </a:p>
              <a:p>
                <a:pPr marL="0" indent="0">
                  <a:buNone/>
                </a:pPr>
                <a:endParaRPr lang="en-GB" b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64B58C-42B0-40EF-AC86-DE8F1019CF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373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CFB04-5915-42A1-B1B6-48F4CAB7D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D01E6E-AF7A-48F3-BCF5-0C95DE2EE5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Aft>
                    <a:spcPts val="1200"/>
                  </a:spcAft>
                  <a:buNone/>
                </a:pPr>
                <a:r>
                  <a:rPr lang="en-GB" b="0" dirty="0"/>
                  <a:t>Calculate the limit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GB" b="0" dirty="0"/>
                  <a:t> of the following sequences: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en-GB" b="0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b="0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⁡(−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GB" b="0" dirty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GB" b="0" dirty="0"/>
              </a:p>
              <a:p>
                <a:pPr marL="0" indent="0">
                  <a:buNone/>
                </a:pPr>
                <a:endParaRPr lang="en-GB" b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D01E6E-AF7A-48F3-BCF5-0C95DE2EE5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299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E0844-9526-4E76-B998-110CF43ED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E8EBFD-62BF-4A1D-82F9-2D54C421C7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lim>
                      </m:limLow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−18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lim>
                      </m:limLow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4−</m:t>
                              </m:r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18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7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b="0" dirty="0"/>
              </a:p>
              <a:p>
                <a:pPr mar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limLow>
                            <m:limLow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limLow>
                            <m:limLow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4−</m:t>
                              </m:r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18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7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E8EBFD-62BF-4A1D-82F9-2D54C421C7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888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656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Limits of sequences and functions</vt:lpstr>
      <vt:lpstr>Sequences and functions</vt:lpstr>
      <vt:lpstr>Convergence 1</vt:lpstr>
      <vt:lpstr>Convergence 2</vt:lpstr>
      <vt:lpstr>Convergence 3</vt:lpstr>
      <vt:lpstr>Divergence 1</vt:lpstr>
      <vt:lpstr>Divergence 2</vt:lpstr>
      <vt:lpstr>Questions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 of sequences and functions</dc:title>
  <dc:creator>Anton Vasiljevs</dc:creator>
  <cp:lastModifiedBy>Anton Vasiljevs</cp:lastModifiedBy>
  <cp:revision>1</cp:revision>
  <dcterms:created xsi:type="dcterms:W3CDTF">2022-11-05T12:07:06Z</dcterms:created>
  <dcterms:modified xsi:type="dcterms:W3CDTF">2022-11-05T22:56:35Z</dcterms:modified>
</cp:coreProperties>
</file>