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8573E-4D7A-4413-B7ED-A34DB29FECEC}" v="513" dt="2021-11-06T22:15:10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0840-ADF7-4171-8344-9549679B8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05300-3129-4335-99C1-C5BD3E482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DA250-42FF-45E8-99D3-1C282A44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563B-9FAC-48D7-9559-47FA0D92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4DCCC-8CE2-44D4-8A25-2D6D6FE5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DFD0D-89AC-4580-9E08-EE649FC4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4C654-55A5-4D90-ACDF-039BED10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25259-2368-43C5-BB24-F02FE9700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880B7-46FE-4DE1-9AED-32C3C55E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9AA55-3E85-4833-BC63-80B5369F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C99D7F-F1C2-4EDA-BB2D-AEE765B22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39E5E-8C80-4EC5-BA2B-73971098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7EE97-4C7F-4CEA-9DDF-ADDDEB69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5F1A1-9810-4F02-AAA9-181576BB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41AEE-314E-4EE2-9B1A-70B223BD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4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4CDE-6B88-4B2E-AFB5-1DAD98BE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3A962-892E-4848-8759-7D33D2993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5054-B1E8-4E16-817E-0F73AEBE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6D3D2-0EFA-4624-BF26-B6B82C1D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434BE-9E47-4C96-880C-ED060B86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DE82-C1F7-4961-9E65-3256A84A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FD666-93CD-4A80-9DF8-DDDA5349C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43BB1-21AD-492E-A47D-AC46BE31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C996-317C-40A9-A328-64DC8373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775F3-8556-40C8-9D5E-146C282B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6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653E-B247-469A-BB34-714F63EA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5552B-BE20-4610-918A-27EAC04EC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8613A-78EB-42A7-9939-AF458C032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489E5-AF69-4B72-869E-F802B767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1FEC0-6FDA-423D-8E22-E2423B15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23588-024F-44CE-B238-DF9D277A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5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A302-373C-422A-ACC8-9CD60CCB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1AFDC-219C-4457-8721-1D1DEE606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EF828-7CD1-47DE-98E2-937307DE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6CD43-6560-47A2-A270-6517AA50F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D5FD1-F47A-4A69-8281-A9782F134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1981C-A909-4C63-851F-521DCB17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316474-DF47-4014-8828-9E852D3A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893759-7070-458E-AC21-AF797157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447F-660E-4685-A981-C874D995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27A19-AFA5-4FA7-9EA5-329D237A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47897-D66D-487B-B7D1-9C207724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84D5E-BB5C-4385-B568-7AD5DF47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A690DD-B14F-4D18-917E-A9BB5823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9956B-7530-49A2-8AC1-C168C7A1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EB16-C1B4-462D-BF58-09802D7BA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0B21-4653-4CF6-8C4A-796130C1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F0CA-F76B-40F6-B6EC-7F625378B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5E4F9-5E8D-4225-AE7D-0E4352F04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0BAF-6316-436E-AB8F-CA0A4EE0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055EE-964A-4F68-A619-2C8D9983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CCB23-F201-4725-A6C6-DB099EC7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BD46A-B811-45DE-BF52-E486243F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B2DE9-4ED2-403D-98E3-88A8781D6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0D272-BFE7-4D95-95C6-C8A35541C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66377-F2D3-4573-8C83-E6F9D720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FA503-8AEE-447A-BAE3-882C4A53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7A16D-6B62-45E9-AD38-982D4344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9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AECCF-5E95-4677-BE4D-5EACDBA0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55709-C064-42DA-BD2B-B2E03B6D1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0897E-5851-4334-A731-30B28A796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DFCA-2D36-4255-8B4F-EBDE716AD54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CAD70-E3B1-4972-9625-380DD7BA6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31DC5-4F45-4C63-82D5-C5C8F04A0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0696E-09C6-4559-A4B9-60A33543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0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B1BC-98CD-476D-8FF4-80EE0DDBA0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PAL Math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5B882-4DBE-44E9-8F28-60A77CA223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81707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5D0F-E117-429E-802D-8A41F90A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70" y="-109053"/>
            <a:ext cx="10515600" cy="1325563"/>
          </a:xfrm>
        </p:spPr>
        <p:txBody>
          <a:bodyPr/>
          <a:lstStyle/>
          <a:p>
            <a:r>
              <a:rPr lang="en-US" dirty="0"/>
              <a:t>Statistical Average: Mean vs. Median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71992-F813-4FA3-ABD2-7AE5A131E9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9563" y="1595128"/>
                <a:ext cx="10574237" cy="483742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Mean:</a:t>
                </a: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                                  </a:t>
                </a:r>
                <a:r>
                  <a:rPr lang="en-US" dirty="0"/>
                  <a:t>    -&gt;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2+9+10+12+12+113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=26.3</m:t>
                    </m:r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Median:</a:t>
                </a:r>
              </a:p>
              <a:p>
                <a:pPr marL="0" indent="0">
                  <a:buNone/>
                </a:pPr>
                <a:r>
                  <a:rPr lang="en-US" dirty="0"/>
                  <a:t>Middle value in a sorted collection -&gt;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2,9,10,12,12,113</m:t>
                        </m:r>
                      </m:e>
                    </m:d>
                  </m:oMath>
                </a14:m>
                <a:r>
                  <a:rPr lang="en-US" dirty="0"/>
                  <a:t> = 11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</a:t>
                </a:r>
                <a:r>
                  <a:rPr lang="en-US" sz="1900" dirty="0"/>
                  <a:t>The median average can be preferable when there are outliers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71992-F813-4FA3-ABD2-7AE5A131E9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563" y="1595128"/>
                <a:ext cx="10574237" cy="4837421"/>
              </a:xfrm>
              <a:blipFill>
                <a:blip r:embed="rId2"/>
                <a:stretch>
                  <a:fillRect l="-749" b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The Correct Way to Average the Globe | by Luke Gloege, Ph.D. | Towards Data  Science">
            <a:extLst>
              <a:ext uri="{FF2B5EF4-FFF2-40B4-BE49-F238E27FC236}">
                <a16:creationId xmlns:a16="http://schemas.microsoft.com/office/drawing/2014/main" id="{EE6E7E38-CA6F-4BD2-B1A5-92B204467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29545"/>
            <a:ext cx="2306537" cy="7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7CA66C-5989-4B24-B558-5D7E733A6A78}"/>
                  </a:ext>
                </a:extLst>
              </p:cNvPr>
              <p:cNvSpPr txBox="1"/>
              <p:nvPr/>
            </p:nvSpPr>
            <p:spPr>
              <a:xfrm>
                <a:off x="779563" y="147679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836967"/>
                    </a:solidFill>
                  </a:rPr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2,9,10,12,12,113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7CA66C-5989-4B24-B558-5D7E733A6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63" y="1476799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16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5951B327-DE49-4FDD-9ADD-6C397A0AD9A2}"/>
              </a:ext>
            </a:extLst>
          </p:cNvPr>
          <p:cNvSpPr/>
          <p:nvPr/>
        </p:nvSpPr>
        <p:spPr>
          <a:xfrm>
            <a:off x="5599956" y="4781550"/>
            <a:ext cx="800844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3EDA-0E34-4F2C-8965-D063C405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79375"/>
            <a:ext cx="10515600" cy="1325563"/>
          </a:xfrm>
        </p:spPr>
        <p:txBody>
          <a:bodyPr/>
          <a:lstStyle/>
          <a:p>
            <a:r>
              <a:rPr lang="en-US" dirty="0"/>
              <a:t>Normal (Gaussian) Distribution </a:t>
            </a:r>
          </a:p>
        </p:txBody>
      </p:sp>
      <p:pic>
        <p:nvPicPr>
          <p:cNvPr id="2050" name="Picture 2" descr="The Normal Distribution or Bell Curve">
            <a:extLst>
              <a:ext uri="{FF2B5EF4-FFF2-40B4-BE49-F238E27FC236}">
                <a16:creationId xmlns:a16="http://schemas.microsoft.com/office/drawing/2014/main" id="{77B01D24-90E2-441D-B10D-1AFFA3E5FD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0"/>
          <a:stretch/>
        </p:blipFill>
        <p:spPr bwMode="auto">
          <a:xfrm>
            <a:off x="908049" y="1823803"/>
            <a:ext cx="7154651" cy="386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9EDA24C-9682-4B90-ADA4-CD7D3EB87784}"/>
              </a:ext>
            </a:extLst>
          </p:cNvPr>
          <p:cNvSpPr/>
          <p:nvPr/>
        </p:nvSpPr>
        <p:spPr>
          <a:xfrm>
            <a:off x="4667250" y="5302250"/>
            <a:ext cx="685800" cy="52705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42BA4-FB96-4740-ABB9-A0AFF5FB764F}"/>
              </a:ext>
            </a:extLst>
          </p:cNvPr>
          <p:cNvSpPr txBox="1"/>
          <p:nvPr/>
        </p:nvSpPr>
        <p:spPr>
          <a:xfrm>
            <a:off x="7962900" y="1727200"/>
            <a:ext cx="337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“Area under curve adds up to 1”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F547CF-1034-4336-A4EE-289BF7F462D0}"/>
              </a:ext>
            </a:extLst>
          </p:cNvPr>
          <p:cNvCxnSpPr>
            <a:cxnSpLocks/>
          </p:cNvCxnSpPr>
          <p:nvPr/>
        </p:nvCxnSpPr>
        <p:spPr>
          <a:xfrm flipH="1">
            <a:off x="7423150" y="2096532"/>
            <a:ext cx="1695450" cy="60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C05C28-5DEB-4E34-98EE-3C543EF206DE}"/>
                  </a:ext>
                </a:extLst>
              </p:cNvPr>
              <p:cNvSpPr txBox="1"/>
              <p:nvPr/>
            </p:nvSpPr>
            <p:spPr>
              <a:xfrm>
                <a:off x="165005" y="6396335"/>
                <a:ext cx="113234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*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𝟔𝟖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of the data points are distributed within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en-US" sz="1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1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𝝈</m:t>
                    </m:r>
                  </m:oMath>
                </a14:m>
                <a:r>
                  <a:rPr lang="en-US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 the mean</a:t>
                </a:r>
                <a:endParaRPr lang="en-US" dirty="0"/>
              </a:p>
              <a:p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C05C28-5DEB-4E34-98EE-3C543EF20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05" y="6396335"/>
                <a:ext cx="11323435" cy="923330"/>
              </a:xfrm>
              <a:prstGeom prst="rect">
                <a:avLst/>
              </a:prstGeom>
              <a:blipFill>
                <a:blip r:embed="rId3"/>
                <a:stretch>
                  <a:fillRect l="-431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76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D94B9-4FF1-4BEA-A268-D83C0F16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98159"/>
            <a:ext cx="4964459" cy="1325563"/>
          </a:xfrm>
        </p:spPr>
        <p:txBody>
          <a:bodyPr/>
          <a:lstStyle/>
          <a:p>
            <a:r>
              <a:rPr lang="en-US" dirty="0"/>
              <a:t>Standard Deviation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99830C-D0FA-4A01-AB3A-58AA227E23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359" t="39037" r="26845" b="37030"/>
          <a:stretch/>
        </p:blipFill>
        <p:spPr>
          <a:xfrm>
            <a:off x="1947253" y="1977069"/>
            <a:ext cx="4625635" cy="1577141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A6FE76-5DCB-4811-A770-9809FA3BDD72}"/>
                  </a:ext>
                </a:extLst>
              </p:cNvPr>
              <p:cNvSpPr txBox="1"/>
              <p:nvPr/>
            </p:nvSpPr>
            <p:spPr>
              <a:xfrm>
                <a:off x="-1519560" y="2655899"/>
                <a:ext cx="609485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A6FE76-5DCB-4811-A770-9809FA3BD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19560" y="2655899"/>
                <a:ext cx="609485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46E4E8-749F-4F94-8A78-D11259431258}"/>
                  </a:ext>
                </a:extLst>
              </p:cNvPr>
              <p:cNvSpPr txBox="1"/>
              <p:nvPr/>
            </p:nvSpPr>
            <p:spPr>
              <a:xfrm>
                <a:off x="7184571" y="639391"/>
                <a:ext cx="7493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46E4E8-749F-4F94-8A78-D11259431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71" y="639391"/>
                <a:ext cx="749396" cy="923330"/>
              </a:xfrm>
              <a:prstGeom prst="rect">
                <a:avLst/>
              </a:prstGeom>
              <a:blipFill>
                <a:blip r:embed="rId4"/>
                <a:stretch>
                  <a:fillRect r="-5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12B393B-CB33-45F3-8EAD-9877ACFBB151}"/>
              </a:ext>
            </a:extLst>
          </p:cNvPr>
          <p:cNvSpPr txBox="1"/>
          <p:nvPr/>
        </p:nvSpPr>
        <p:spPr>
          <a:xfrm>
            <a:off x="7628021" y="639391"/>
            <a:ext cx="484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-&gt; element in a data set</a:t>
            </a:r>
          </a:p>
          <a:p>
            <a:r>
              <a:rPr lang="en-US" dirty="0"/>
              <a:t>-&gt; the mean of all the elements in the data set</a:t>
            </a:r>
          </a:p>
          <a:p>
            <a:r>
              <a:rPr lang="en-US" dirty="0"/>
              <a:t>-&gt; the total number of elements in the data set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60D923-2ED9-4AC3-8597-C33600CB70BF}"/>
              </a:ext>
            </a:extLst>
          </p:cNvPr>
          <p:cNvCxnSpPr/>
          <p:nvPr/>
        </p:nvCxnSpPr>
        <p:spPr>
          <a:xfrm flipH="1">
            <a:off x="6641432" y="1690688"/>
            <a:ext cx="1533166" cy="1093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3592D7-1B88-4EF4-87BA-620E06D3422B}"/>
                  </a:ext>
                </a:extLst>
              </p:cNvPr>
              <p:cNvSpPr txBox="1"/>
              <p:nvPr/>
            </p:nvSpPr>
            <p:spPr>
              <a:xfrm>
                <a:off x="427408" y="6217852"/>
                <a:ext cx="9625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*Note: variance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-&gt; square of the standard deviation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3592D7-1B88-4EF4-87BA-620E06D34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8" y="6217852"/>
                <a:ext cx="9625263" cy="369332"/>
              </a:xfrm>
              <a:prstGeom prst="rect">
                <a:avLst/>
              </a:prstGeom>
              <a:blipFill>
                <a:blip r:embed="rId5"/>
                <a:stretch>
                  <a:fillRect l="-507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17FF47-CFC0-4DE0-9E24-FCB39F445655}"/>
                  </a:ext>
                </a:extLst>
              </p:cNvPr>
              <p:cNvSpPr txBox="1"/>
              <p:nvPr/>
            </p:nvSpPr>
            <p:spPr>
              <a:xfrm>
                <a:off x="508764" y="4147367"/>
                <a:ext cx="671705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/>
                  <a:t>Interpreting Standard Deviation:</a:t>
                </a:r>
              </a:p>
              <a:p>
                <a:endParaRPr lang="en-US" u="sng" dirty="0"/>
              </a:p>
              <a:p>
                <a:r>
                  <a:rPr lang="en-US" dirty="0"/>
                  <a:t>Low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-&gt; the elements are distributed closely to the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High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-&gt; the elements are more spread out from the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  </a:t>
                </a:r>
              </a:p>
              <a:p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17FF47-CFC0-4DE0-9E24-FCB39F445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64" y="4147367"/>
                <a:ext cx="6717058" cy="1477328"/>
              </a:xfrm>
              <a:prstGeom prst="rect">
                <a:avLst/>
              </a:prstGeom>
              <a:blipFill>
                <a:blip r:embed="rId6"/>
                <a:stretch>
                  <a:fillRect l="-726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90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6948-BADD-421E-A2D9-BEB2B52E8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983" y="363799"/>
            <a:ext cx="10515600" cy="1325563"/>
          </a:xfrm>
        </p:spPr>
        <p:txBody>
          <a:bodyPr/>
          <a:lstStyle/>
          <a:p>
            <a:r>
              <a:rPr lang="en-US" dirty="0"/>
              <a:t>Binomial Distribution -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C2CFAF-EA63-4E04-8225-F10E4B8A1C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~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C2CFAF-EA63-4E04-8225-F10E4B8A1C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C60E53-1454-446F-A382-7F141831D0D7}"/>
                  </a:ext>
                </a:extLst>
              </p:cNvPr>
              <p:cNvSpPr txBox="1"/>
              <p:nvPr/>
            </p:nvSpPr>
            <p:spPr>
              <a:xfrm>
                <a:off x="1361287" y="4177590"/>
                <a:ext cx="44344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-&gt; number of trials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-&gt; number of successes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-&gt; probability of success on one trial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-&gt; probability of failure on one trial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C60E53-1454-446F-A382-7F141831D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287" y="4177590"/>
                <a:ext cx="4434496" cy="1200329"/>
              </a:xfrm>
              <a:prstGeom prst="rect">
                <a:avLst/>
              </a:prstGeom>
              <a:blipFill>
                <a:blip r:embed="rId3"/>
                <a:stretch>
                  <a:fillRect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76BE4D-670D-426D-B5EA-FF41224C0CD6}"/>
              </a:ext>
            </a:extLst>
          </p:cNvPr>
          <p:cNvCxnSpPr/>
          <p:nvPr/>
        </p:nvCxnSpPr>
        <p:spPr>
          <a:xfrm flipV="1">
            <a:off x="4241991" y="3691976"/>
            <a:ext cx="1409413" cy="88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11E4BB5-B1B8-49FF-A768-DA86759939B2}"/>
              </a:ext>
            </a:extLst>
          </p:cNvPr>
          <p:cNvSpPr txBox="1"/>
          <p:nvPr/>
        </p:nvSpPr>
        <p:spPr>
          <a:xfrm>
            <a:off x="185630" y="6445227"/>
            <a:ext cx="774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”Binomial Distribution” -&gt; only two possible outcomes: success or failure</a:t>
            </a:r>
          </a:p>
        </p:txBody>
      </p:sp>
    </p:spTree>
    <p:extLst>
      <p:ext uri="{BB962C8B-B14F-4D97-AF65-F5344CB8AC3E}">
        <p14:creationId xmlns:p14="http://schemas.microsoft.com/office/powerpoint/2010/main" val="114110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E433-0021-429C-A38C-253968C3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Null-Hypothesis H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D0011-EBB8-44D1-84E1-14BBA1306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Definition: </a:t>
            </a:r>
            <a:r>
              <a:rPr lang="en-US" dirty="0"/>
              <a:t>“</a:t>
            </a:r>
            <a:r>
              <a:rPr lang="en-US" b="0" i="1" dirty="0">
                <a:solidFill>
                  <a:schemeClr val="accent6">
                    <a:lumMod val="75000"/>
                  </a:schemeClr>
                </a:solidFill>
                <a:effectLst/>
                <a:latin typeface="SourceSansPro"/>
              </a:rPr>
              <a:t>A null hypothesis is a hypothesis which proposes that there is no difference between certain characteristics of a population or data-generating process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.”</a:t>
            </a:r>
          </a:p>
          <a:p>
            <a:pPr marL="0" indent="0">
              <a:buNone/>
            </a:pPr>
            <a:endParaRPr lang="en-US" dirty="0">
              <a:solidFill>
                <a:srgbClr val="111111"/>
              </a:solidFill>
              <a:latin typeface="SourceSansPro"/>
            </a:endParaRPr>
          </a:p>
          <a:p>
            <a:pPr marL="0" indent="0">
              <a:buNone/>
            </a:pPr>
            <a:endParaRPr lang="en-US" u="sng" dirty="0">
              <a:solidFill>
                <a:srgbClr val="111111"/>
              </a:solidFill>
              <a:latin typeface="SourceSansPro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111111"/>
                </a:solidFill>
                <a:latin typeface="SourceSansPro"/>
              </a:rPr>
              <a:t>Example:</a:t>
            </a:r>
          </a:p>
          <a:p>
            <a:pPr marL="0" indent="0">
              <a:buNone/>
            </a:pPr>
            <a:r>
              <a:rPr lang="en-US" dirty="0"/>
              <a:t>Null-Hypothesis H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₀</a:t>
            </a:r>
            <a:r>
              <a:rPr lang="en-US" dirty="0"/>
              <a:t> : </a:t>
            </a:r>
            <a:r>
              <a:rPr lang="en-US" sz="2400" dirty="0"/>
              <a:t>50:50 chance of winning/losing in a chess game</a:t>
            </a:r>
          </a:p>
          <a:p>
            <a:pPr marL="0" indent="0">
              <a:buNone/>
            </a:pPr>
            <a:endParaRPr lang="en-US" dirty="0">
              <a:solidFill>
                <a:srgbClr val="111111"/>
              </a:solidFill>
              <a:latin typeface="SourceSansPro"/>
            </a:endParaRPr>
          </a:p>
          <a:p>
            <a:pPr marL="0" indent="0">
              <a:buNone/>
            </a:pPr>
            <a:endParaRPr lang="en-US" sz="20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marL="0" indent="0">
              <a:buNone/>
            </a:pPr>
            <a:endParaRPr lang="en-US" sz="2000" dirty="0">
              <a:solidFill>
                <a:srgbClr val="111111"/>
              </a:solidFill>
              <a:latin typeface="SourceSansPro"/>
            </a:endParaRPr>
          </a:p>
          <a:p>
            <a:pPr marL="0" indent="0">
              <a:buNone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*commonly used in hypothesis testing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9F22E-7EF7-4690-B981-78116CC7A3B5}"/>
              </a:ext>
            </a:extLst>
          </p:cNvPr>
          <p:cNvSpPr txBox="1"/>
          <p:nvPr/>
        </p:nvSpPr>
        <p:spPr>
          <a:xfrm>
            <a:off x="7817089" y="658574"/>
            <a:ext cx="447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Naïve by only considering </a:t>
            </a:r>
            <a:r>
              <a:rPr lang="en-US" dirty="0">
                <a:solidFill>
                  <a:srgbClr val="FF0000"/>
                </a:solidFill>
              </a:rPr>
              <a:t>pure chance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54F9A99-D49B-459B-A9FE-69A42E3149E3}"/>
              </a:ext>
            </a:extLst>
          </p:cNvPr>
          <p:cNvCxnSpPr/>
          <p:nvPr/>
        </p:nvCxnSpPr>
        <p:spPr>
          <a:xfrm flipH="1">
            <a:off x="7610833" y="1027906"/>
            <a:ext cx="996902" cy="72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FF556BE-A79A-4118-A433-3F66622948C0}"/>
              </a:ext>
            </a:extLst>
          </p:cNvPr>
          <p:cNvSpPr txBox="1"/>
          <p:nvPr/>
        </p:nvSpPr>
        <p:spPr>
          <a:xfrm>
            <a:off x="8109284" y="5111571"/>
            <a:ext cx="3444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disregarding the fact that some people are more skilled and, therefore, more likely to win…</a:t>
            </a:r>
          </a:p>
          <a:p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DF3A72-5DA4-449E-A0AD-DA13D527BA9A}"/>
              </a:ext>
            </a:extLst>
          </p:cNvPr>
          <p:cNvCxnSpPr>
            <a:cxnSpLocks/>
          </p:cNvCxnSpPr>
          <p:nvPr/>
        </p:nvCxnSpPr>
        <p:spPr>
          <a:xfrm flipH="1" flipV="1">
            <a:off x="7124414" y="4899815"/>
            <a:ext cx="784917" cy="423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79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C642-75FA-4D47-9C29-B1163D06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135"/>
            <a:ext cx="10515600" cy="1325563"/>
          </a:xfrm>
        </p:spPr>
        <p:txBody>
          <a:bodyPr/>
          <a:lstStyle/>
          <a:p>
            <a:r>
              <a:rPr lang="en-US" dirty="0"/>
              <a:t>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868FAA-5659-46E8-A63A-A69E64BCC6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Formulate Null-Hypothesis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Calculate the Probability Distribution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dirty="0"/>
                  <a:t>Compare Results to Significance Level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Reject or Not Reject the Null Hypothesis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We can only ever ‘</a:t>
                </a:r>
                <a:r>
                  <a:rPr lang="en-US" dirty="0">
                    <a:solidFill>
                      <a:srgbClr val="FF0000"/>
                    </a:solidFill>
                  </a:rPr>
                  <a:t>Reject</a:t>
                </a:r>
                <a:r>
                  <a:rPr lang="en-US" dirty="0"/>
                  <a:t>’ or ‘</a:t>
                </a:r>
                <a:r>
                  <a:rPr lang="en-US" dirty="0">
                    <a:solidFill>
                      <a:srgbClr val="FF0000"/>
                    </a:solidFill>
                  </a:rPr>
                  <a:t>Not Reject</a:t>
                </a:r>
                <a:r>
                  <a:rPr lang="en-US" dirty="0"/>
                  <a:t>’ our Null-Hypothesis when comparing it to the Significance Level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868FAA-5659-46E8-A63A-A69E64BCC6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99FF5B3-F12C-4525-B784-B462ABAB5AAF}"/>
              </a:ext>
            </a:extLst>
          </p:cNvPr>
          <p:cNvCxnSpPr>
            <a:cxnSpLocks/>
          </p:cNvCxnSpPr>
          <p:nvPr/>
        </p:nvCxnSpPr>
        <p:spPr>
          <a:xfrm flipV="1">
            <a:off x="1787549" y="4255741"/>
            <a:ext cx="0" cy="818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89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1C2D-A9C9-4736-B7DC-FA1E49689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31" y="-231104"/>
            <a:ext cx="10515600" cy="1325563"/>
          </a:xfrm>
        </p:spPr>
        <p:txBody>
          <a:bodyPr/>
          <a:lstStyle/>
          <a:p>
            <a:r>
              <a:rPr lang="en-US" dirty="0"/>
              <a:t>Hypothesis Testing Example – Tic-Tac-Toe: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9C5A47-FFC0-4660-B02E-76656B5D6A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6314" y="1233055"/>
                <a:ext cx="10515600" cy="529243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1700" b="0" i="0" u="sng" dirty="0">
                    <a:effectLst/>
                    <a:latin typeface="Arial" panose="020B0604020202020204" pitchFamily="34" charset="0"/>
                  </a:rPr>
                  <a:t>Observation:</a:t>
                </a:r>
                <a:r>
                  <a:rPr lang="en-US" sz="1700" b="0" i="0" dirty="0">
                    <a:effectLst/>
                    <a:latin typeface="Arial" panose="020B0604020202020204" pitchFamily="34" charset="0"/>
                  </a:rPr>
                  <a:t> you are playing </a:t>
                </a:r>
                <a:r>
                  <a:rPr lang="en-US" sz="1700" dirty="0">
                    <a:latin typeface="Arial" panose="020B0604020202020204" pitchFamily="34" charset="0"/>
                  </a:rPr>
                  <a:t>tic-tac-toe with</a:t>
                </a:r>
                <a:r>
                  <a:rPr lang="en-US" sz="1700" b="0" i="0" dirty="0">
                    <a:effectLst/>
                    <a:latin typeface="Arial" panose="020B0604020202020204" pitchFamily="34" charset="0"/>
                  </a:rPr>
                  <a:t> a friend and observe that she wins 8 out of 10 games.</a:t>
                </a:r>
              </a:p>
              <a:p>
                <a:pPr marL="0" indent="0">
                  <a:buNone/>
                </a:pPr>
                <a:endParaRPr lang="en-US" sz="1700" dirty="0"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1700" u="sng" dirty="0">
                    <a:latin typeface="Arial" panose="020B0604020202020204" pitchFamily="34" charset="0"/>
                  </a:rPr>
                  <a:t>Null-Hypothesis:</a:t>
                </a:r>
                <a:r>
                  <a:rPr lang="en-US" sz="1700" dirty="0">
                    <a:latin typeface="Arial" panose="020B0604020202020204" pitchFamily="34" charset="0"/>
                  </a:rPr>
                  <a:t> she has a chance of 50% to win (pure chance)</a:t>
                </a:r>
              </a:p>
              <a:p>
                <a:pPr marL="0" indent="0">
                  <a:buNone/>
                </a:pPr>
                <a:endParaRPr lang="en-US" sz="1700" dirty="0"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1700" u="sng" dirty="0">
                    <a:latin typeface="Arial" panose="020B0604020202020204" pitchFamily="34" charset="0"/>
                  </a:rPr>
                  <a:t>Binomial Probability Distribution</a:t>
                </a:r>
                <a:r>
                  <a:rPr lang="en-US" sz="1700" dirty="0">
                    <a:latin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en-US" sz="17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sz="17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sz="17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en-US" sz="17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7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en-US" sz="17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n-US" sz="17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17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1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1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en-US" sz="17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17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7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170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17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eqArr>
                      </m:e>
                    </m:d>
                    <m:r>
                      <a:rPr lang="en-US" sz="17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⋅</m:t>
                    </m:r>
                    <m:sSup>
                      <m:sSupPr>
                        <m:ctrlP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  <m:r>
                      <a:rPr lang="en-US" sz="17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⋅</m:t>
                    </m:r>
                    <m:sSup>
                      <m:sSupPr>
                        <m:ctrlP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7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7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en-US" sz="17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7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17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en-US" sz="17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~</m:t>
                      </m:r>
                      <m:r>
                        <a:rPr lang="en-US" sz="17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10, 0.5</m:t>
                          </m:r>
                        </m:e>
                      </m:d>
                      <m:r>
                        <a:rPr lang="en-US" sz="17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17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sz="17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≥</m:t>
                          </m:r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d>
                      <m:r>
                        <a:rPr lang="en-US" sz="17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7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7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17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eqArr>
                        </m:e>
                      </m:d>
                      <m:r>
                        <a:rPr lang="en-US" sz="17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0.5</m:t>
                          </m:r>
                        </m:e>
                        <m:sup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17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7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7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1−0.5</m:t>
                              </m:r>
                            </m:e>
                          </m:d>
                        </m:e>
                        <m:sup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10−1</m:t>
                          </m:r>
                        </m:sup>
                      </m:sSup>
                    </m:oMath>
                  </m:oMathPara>
                </a14:m>
                <a:endParaRPr lang="en-US" sz="1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7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sz="17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≥</m:t>
                          </m:r>
                          <m:r>
                            <a:rPr lang="en-US" sz="17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d>
                      <m:r>
                        <a:rPr lang="en-US" sz="17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7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0.000343</m:t>
                      </m:r>
                    </m:oMath>
                  </m:oMathPara>
                </a14:m>
                <a:endParaRPr lang="en-US" sz="1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7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7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Comparison (</a:t>
                </a:r>
                <a14:m>
                  <m:oMath xmlns:m="http://schemas.openxmlformats.org/officeDocument/2006/math">
                    <m:r>
                      <a:rPr lang="en-US" sz="1700" i="1" u="sng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17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17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0.05):</a:t>
                </a:r>
                <a:r>
                  <a:rPr lang="en-US" sz="17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0.000343 &lt; 0.05</a:t>
                </a:r>
                <a:endParaRPr lang="en-US" sz="17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7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u="sng" dirty="0"/>
                  <a:t>Conclusion: </a:t>
                </a:r>
              </a:p>
              <a:p>
                <a:pPr marL="0" indent="0">
                  <a:buNone/>
                </a:pPr>
                <a:r>
                  <a:rPr lang="en-US" sz="1800" b="1" i="0" dirty="0">
                    <a:effectLst/>
                    <a:latin typeface="Arial" panose="020B0604020202020204" pitchFamily="34" charset="0"/>
                  </a:rPr>
                  <a:t>Rejection</a:t>
                </a:r>
                <a:r>
                  <a:rPr lang="en-US" sz="1800" b="0" i="0" dirty="0">
                    <a:effectLst/>
                    <a:latin typeface="Arial" panose="020B0604020202020204" pitchFamily="34" charset="0"/>
                  </a:rPr>
                  <a:t> of Null-Hypothesis -&gt; the probability 𝑃 of obtaining this observation, or a more extreme observation if the null-hypothesis were true is significantly unlikely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9C5A47-FFC0-4660-B02E-76656B5D6A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6314" y="1233055"/>
                <a:ext cx="10515600" cy="5292435"/>
              </a:xfrm>
              <a:blipFill>
                <a:blip r:embed="rId2"/>
                <a:stretch>
                  <a:fillRect l="-522" t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48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582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SourceSansPro</vt:lpstr>
      <vt:lpstr>Times New Roman</vt:lpstr>
      <vt:lpstr>Office Theme</vt:lpstr>
      <vt:lpstr>PAL Math Workshop</vt:lpstr>
      <vt:lpstr>Statistical Average: Mean vs. Median</vt:lpstr>
      <vt:lpstr>Normal (Gaussian) Distribution </vt:lpstr>
      <vt:lpstr>Standard Deviation </vt:lpstr>
      <vt:lpstr>Binomial Distribution - Formula</vt:lpstr>
      <vt:lpstr>Null-Hypothesis H₀</vt:lpstr>
      <vt:lpstr>Hypothesis Testing</vt:lpstr>
      <vt:lpstr>Hypothesis Testing Example – Tic-Tac-Toe: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 Math Workshop</dc:title>
  <dc:creator>Robin Mae Schreiner</dc:creator>
  <cp:lastModifiedBy>Robin Mae Schreiner</cp:lastModifiedBy>
  <cp:revision>2</cp:revision>
  <dcterms:created xsi:type="dcterms:W3CDTF">2021-11-06T18:01:37Z</dcterms:created>
  <dcterms:modified xsi:type="dcterms:W3CDTF">2021-11-08T16:17:46Z</dcterms:modified>
</cp:coreProperties>
</file>