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acea0117a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acea0117a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acea0117a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facea0117a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acea0117a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facea0117a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acea0117a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facea0117a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acea0117a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acea0117a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acea0117a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acea0117a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acea0117a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facea0117a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acea0117a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facea0117a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acea0117a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facea0117a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acea0117a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acea0117a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acea011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acea011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acea0117a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facea0117a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acea0117a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acea0117a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acea0117a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facea0117a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acea0117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acea0117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acea0117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acea0117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acea0117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acea0117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acea0117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acea0117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acea0117a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acea0117a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acea0117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acea0117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acea0117a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acea0117a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115900"/>
            <a:ext cx="8520600" cy="91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Sets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945000" y="4743300"/>
            <a:ext cx="519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Source: Dr. Nowotny’s Mathematical Concept Module of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idx="4294967295" type="ctrTitle"/>
          </p:nvPr>
        </p:nvSpPr>
        <p:spPr>
          <a:xfrm>
            <a:off x="311700" y="2115900"/>
            <a:ext cx="8520600" cy="9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Intervals</a:t>
            </a:r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3945000" y="4743300"/>
            <a:ext cx="519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Source: Dr. Nowotny’s Mathematical Concept Module of 2020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Boundaries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[x,y] : all numbers between x and y, including x and 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x and y are the boundaries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]x,y[ : </a:t>
            </a:r>
            <a:r>
              <a:rPr lang="fr"/>
              <a:t>all numbers between x and y, excluding x and 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]x,y] : all numbers between x and y, excluding x, including 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{x,y} : just the numbers x and 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/>
          <p:nvPr/>
        </p:nvSpPr>
        <p:spPr>
          <a:xfrm>
            <a:off x="4340825" y="2324525"/>
            <a:ext cx="3647400" cy="117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/>
          <p:nvPr/>
        </p:nvSpPr>
        <p:spPr>
          <a:xfrm>
            <a:off x="352975" y="3947675"/>
            <a:ext cx="4113300" cy="64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/>
          <p:nvPr/>
        </p:nvSpPr>
        <p:spPr>
          <a:xfrm>
            <a:off x="347425" y="2683350"/>
            <a:ext cx="2665500" cy="64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4"/>
          <p:cNvSpPr/>
          <p:nvPr/>
        </p:nvSpPr>
        <p:spPr>
          <a:xfrm>
            <a:off x="2398850" y="1080575"/>
            <a:ext cx="1432500" cy="117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4"/>
          <p:cNvSpPr/>
          <p:nvPr/>
        </p:nvSpPr>
        <p:spPr>
          <a:xfrm>
            <a:off x="4264650" y="1181425"/>
            <a:ext cx="3514800" cy="576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/>
          <p:nvPr/>
        </p:nvSpPr>
        <p:spPr>
          <a:xfrm>
            <a:off x="352975" y="1117050"/>
            <a:ext cx="1694400" cy="1348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Summary sheet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11700" y="1117050"/>
            <a:ext cx="1917300" cy="14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/>
              <a:t>N = Naturals = {1,2,3…}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800"/>
              <a:t>W = Whole numbers = {0,1,2,3…}</a:t>
            </a:r>
            <a:endParaRPr sz="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800"/>
              <a:t>Z = Integers = {...-1,0,1..}</a:t>
            </a:r>
            <a:endParaRPr sz="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800"/>
              <a:t>Q = Rationals = {½,¾,7/2…}</a:t>
            </a:r>
            <a:endParaRPr sz="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800"/>
              <a:t>R = Real = {0.5,0.75,2.35…}</a:t>
            </a:r>
            <a:endParaRPr sz="800"/>
          </a:p>
        </p:txBody>
      </p:sp>
      <p:sp>
        <p:nvSpPr>
          <p:cNvPr id="138" name="Google Shape;138;p24"/>
          <p:cNvSpPr txBox="1"/>
          <p:nvPr/>
        </p:nvSpPr>
        <p:spPr>
          <a:xfrm>
            <a:off x="2359000" y="998100"/>
            <a:ext cx="1539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“:” is “for which”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∈ is “element of”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“\” is “without”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4210300" y="1117050"/>
            <a:ext cx="3569100" cy="10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⊂ B, A is a subset of B, subset = a part of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B ⊃ A, B is a superset of A, superset = encompasses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11700" y="2627850"/>
            <a:ext cx="2966700" cy="10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Cardinality: number of elements in a set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= [64,90,86}, card(A) = |A| = 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4264650" y="2240578"/>
            <a:ext cx="3928500" cy="14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fr" sz="995"/>
              <a:t>A ∩ B, intersection, elements they have in common</a:t>
            </a:r>
            <a:endParaRPr sz="99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fr" sz="995"/>
              <a:t>A U B, union, all elements together</a:t>
            </a:r>
            <a:endParaRPr sz="99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fr" sz="995"/>
              <a:t>A\B, subtraction, remove common elements from A</a:t>
            </a:r>
            <a:endParaRPr sz="99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fr" sz="995"/>
              <a:t>A</a:t>
            </a:r>
            <a:r>
              <a:rPr baseline="30000" lang="fr" sz="995"/>
              <a:t>C</a:t>
            </a:r>
            <a:r>
              <a:rPr lang="fr" sz="995"/>
              <a:t>, complement, valid if A ⊂ B, remove common elements from B</a:t>
            </a:r>
            <a:endParaRPr sz="995"/>
          </a:p>
        </p:txBody>
      </p:sp>
      <p:sp>
        <p:nvSpPr>
          <p:cNvPr id="142" name="Google Shape;142;p24"/>
          <p:cNvSpPr txBox="1"/>
          <p:nvPr/>
        </p:nvSpPr>
        <p:spPr>
          <a:xfrm>
            <a:off x="311700" y="3879300"/>
            <a:ext cx="42603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2"/>
                </a:solidFill>
              </a:rPr>
              <a:t>[x,y] : all numbers between x and y, including x and y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200">
                <a:solidFill>
                  <a:schemeClr val="dk2"/>
                </a:solidFill>
              </a:rPr>
              <a:t>]x,y] : all numbers between x and y, excluding x, including y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C equal to?</a:t>
            </a:r>
            <a:endParaRPr/>
          </a:p>
        </p:txBody>
      </p:sp>
      <p:sp>
        <p:nvSpPr>
          <p:cNvPr id="148" name="Google Shape;148;p25"/>
          <p:cNvSpPr txBox="1"/>
          <p:nvPr>
            <p:ph idx="1" type="body"/>
          </p:nvPr>
        </p:nvSpPr>
        <p:spPr>
          <a:xfrm>
            <a:off x="2703350" y="1779200"/>
            <a:ext cx="3016500" cy="10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 sz="3000"/>
              <a:t>C = </a:t>
            </a:r>
            <a:r>
              <a:rPr lang="fr" sz="3000"/>
              <a:t>{x: x ∈ W\N}</a:t>
            </a: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the cardinality of J?</a:t>
            </a:r>
            <a:endParaRPr/>
          </a:p>
        </p:txBody>
      </p:sp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2411925" y="1980900"/>
            <a:ext cx="3761700" cy="163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 sz="3000"/>
              <a:t>J = {44,211,55,1,5,9}</a:t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O for Y? What is Y for O?</a:t>
            </a:r>
            <a:endParaRPr/>
          </a:p>
        </p:txBody>
      </p:sp>
      <p:sp>
        <p:nvSpPr>
          <p:cNvPr id="160" name="Google Shape;160;p27"/>
          <p:cNvSpPr txBox="1"/>
          <p:nvPr>
            <p:ph idx="1" type="body"/>
          </p:nvPr>
        </p:nvSpPr>
        <p:spPr>
          <a:xfrm>
            <a:off x="2537950" y="1689300"/>
            <a:ext cx="5235000" cy="17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O = {23,14,512,51,6,32}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/>
              <a:t>Y = {14,51,6}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T for K?</a:t>
            </a:r>
            <a:endParaRPr/>
          </a:p>
        </p:txBody>
      </p:sp>
      <p:sp>
        <p:nvSpPr>
          <p:cNvPr id="166" name="Google Shape;166;p28"/>
          <p:cNvSpPr txBox="1"/>
          <p:nvPr>
            <p:ph idx="1" type="body"/>
          </p:nvPr>
        </p:nvSpPr>
        <p:spPr>
          <a:xfrm>
            <a:off x="2707200" y="1898100"/>
            <a:ext cx="3729600" cy="134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T = {57,65,1,6}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/>
              <a:t>K = {65,91,57,1,81}</a:t>
            </a:r>
            <a:endParaRPr sz="3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O\Y?</a:t>
            </a:r>
            <a:endParaRPr/>
          </a:p>
        </p:txBody>
      </p:sp>
      <p:sp>
        <p:nvSpPr>
          <p:cNvPr id="172" name="Google Shape;172;p29"/>
          <p:cNvSpPr txBox="1"/>
          <p:nvPr>
            <p:ph idx="1" type="body"/>
          </p:nvPr>
        </p:nvSpPr>
        <p:spPr>
          <a:xfrm>
            <a:off x="2242325" y="1469450"/>
            <a:ext cx="4413900" cy="16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3000"/>
              <a:t>O = {23,14,512,51,6,32}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3000"/>
              <a:t>Y = {14,51,6}</a:t>
            </a:r>
            <a:endParaRPr sz="3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Y</a:t>
            </a:r>
            <a:r>
              <a:rPr baseline="30000" lang="fr"/>
              <a:t>C</a:t>
            </a:r>
            <a:r>
              <a:rPr lang="fr"/>
              <a:t>?</a:t>
            </a:r>
            <a:endParaRPr/>
          </a:p>
        </p:txBody>
      </p:sp>
      <p:sp>
        <p:nvSpPr>
          <p:cNvPr id="178" name="Google Shape;178;p30"/>
          <p:cNvSpPr txBox="1"/>
          <p:nvPr>
            <p:ph idx="1" type="body"/>
          </p:nvPr>
        </p:nvSpPr>
        <p:spPr>
          <a:xfrm>
            <a:off x="2242325" y="1469450"/>
            <a:ext cx="4413900" cy="16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O = {23,14,512,51,6,32}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/>
              <a:t>Y = {14,51,6}</a:t>
            </a:r>
            <a:endParaRPr sz="3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/>
          <p:nvPr>
            <p:ph type="title"/>
          </p:nvPr>
        </p:nvSpPr>
        <p:spPr>
          <a:xfrm>
            <a:off x="311700" y="300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/>
              <a:t>What is O </a:t>
            </a:r>
            <a:r>
              <a:rPr lang="fr" sz="2500"/>
              <a:t>∩ Y</a:t>
            </a:r>
            <a:r>
              <a:rPr lang="fr" sz="2500"/>
              <a:t>?</a:t>
            </a:r>
            <a:endParaRPr sz="2500"/>
          </a:p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2242325" y="1469450"/>
            <a:ext cx="4413900" cy="16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O = {23,14,512,51,6,32}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/>
              <a:t>Y = {23,1,61,51,99}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What’s a set?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bag of elements.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Example of a set: {1,2,3}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An important set in Mathematics: Natural numbers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	N = {1,2,3,4,5….}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311700" y="300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/>
              <a:t>What is O </a:t>
            </a:r>
            <a:r>
              <a:rPr lang="fr" sz="2500">
                <a:solidFill>
                  <a:schemeClr val="dk2"/>
                </a:solidFill>
              </a:rPr>
              <a:t>U</a:t>
            </a:r>
            <a:r>
              <a:rPr lang="fr" sz="2500"/>
              <a:t> Y?</a:t>
            </a:r>
            <a:endParaRPr sz="2500"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2242325" y="1469450"/>
            <a:ext cx="4413900" cy="16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O = {23,14,512,51,6,32}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/>
              <a:t>Y = {23,1,61,51,99}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V?</a:t>
            </a:r>
            <a:endParaRPr/>
          </a:p>
        </p:txBody>
      </p:sp>
      <p:sp>
        <p:nvSpPr>
          <p:cNvPr id="196" name="Google Shape;196;p33"/>
          <p:cNvSpPr txBox="1"/>
          <p:nvPr>
            <p:ph idx="1" type="body"/>
          </p:nvPr>
        </p:nvSpPr>
        <p:spPr>
          <a:xfrm>
            <a:off x="3726600" y="2235300"/>
            <a:ext cx="16908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 sz="3000"/>
              <a:t>V = [1,5]</a:t>
            </a: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What is V?</a:t>
            </a:r>
            <a:endParaRPr/>
          </a:p>
        </p:txBody>
      </p:sp>
      <p:sp>
        <p:nvSpPr>
          <p:cNvPr id="202" name="Google Shape;202;p34"/>
          <p:cNvSpPr txBox="1"/>
          <p:nvPr>
            <p:ph idx="1" type="body"/>
          </p:nvPr>
        </p:nvSpPr>
        <p:spPr>
          <a:xfrm>
            <a:off x="3726600" y="2235300"/>
            <a:ext cx="16908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 sz="3000"/>
              <a:t>V = ]1,5[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Important sets in mathematics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Natural Numbers (N) = positive integers = {1,2,3,4…}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Whole Numbers (W) = Natural Numbers + 0 = {0,1,2,3…</a:t>
            </a:r>
            <a:r>
              <a:rPr lang="fr"/>
              <a:t>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Integers (Z) = N + all the negatives = {...,-2,-1,0,1,2…}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Rational Numbers (Q) = all the fractions where the top and bottom numbers are integers = {½,¾,7/2,4/3…}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Real Numbers </a:t>
            </a:r>
            <a:r>
              <a:rPr lang="fr"/>
              <a:t>(R)</a:t>
            </a:r>
            <a:r>
              <a:rPr lang="fr"/>
              <a:t> = all numbers that can be written as a decimal = {0.5, 0.75, 2.35…}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5047500" y="4703625"/>
            <a:ext cx="409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Source: </a:t>
            </a:r>
            <a:r>
              <a:rPr lang="fr"/>
              <a:t>https://arbs.nzcer.org.nz/types-numbers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set can have conditions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set with only even numbers: {2,4,6,8…}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set of Natural numbers up to 4: 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𝐴 = {𝑥 ∈ N ∶ 𝑥 &lt; 4} = {1, 2, 3}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set of Rational numbers from integers: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	Q = {a/b: a ∈ Z, b ∈ Z\{0}}</a:t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5832300" y="523625"/>
            <a:ext cx="3000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Notes: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– “:” stands for “for which”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– We already know ∈ is “element of”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</a:rPr>
              <a:t>– “\” is “without”, “take away”, a type of subtraction for sets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How can we relate sets?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366300" cy="10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= {1,2,3}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B = {0,1,2,3,4,5}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4359225" y="1075850"/>
            <a:ext cx="3783300" cy="11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is a subset or equal to 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A ⊆ B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311700" y="3482450"/>
            <a:ext cx="30000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A is a subset of B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A ⊂ B</a:t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311700" y="3319600"/>
            <a:ext cx="30000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B is a superset of A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B ⊃ A</a:t>
            </a:r>
            <a:endParaRPr/>
          </a:p>
        </p:txBody>
      </p:sp>
      <p:cxnSp>
        <p:nvCxnSpPr>
          <p:cNvPr id="85" name="Google Shape;85;p17"/>
          <p:cNvCxnSpPr/>
          <p:nvPr/>
        </p:nvCxnSpPr>
        <p:spPr>
          <a:xfrm rot="10800000">
            <a:off x="1355525" y="2326950"/>
            <a:ext cx="0" cy="79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7"/>
          <p:cNvCxnSpPr/>
          <p:nvPr/>
        </p:nvCxnSpPr>
        <p:spPr>
          <a:xfrm rot="10800000">
            <a:off x="2447450" y="1543900"/>
            <a:ext cx="1754700" cy="2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7"/>
          <p:cNvCxnSpPr>
            <a:endCxn id="81" idx="2"/>
          </p:cNvCxnSpPr>
          <p:nvPr/>
        </p:nvCxnSpPr>
        <p:spPr>
          <a:xfrm rot="10800000">
            <a:off x="1994850" y="2196775"/>
            <a:ext cx="1336800" cy="108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4359225" y="2165700"/>
            <a:ext cx="3783300" cy="11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</a:t>
            </a:r>
            <a:r>
              <a:rPr lang="fr"/>
              <a:t> is a superset or equal to 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B ⊇ A</a:t>
            </a:r>
            <a:endParaRPr/>
          </a:p>
        </p:txBody>
      </p:sp>
      <p:cxnSp>
        <p:nvCxnSpPr>
          <p:cNvPr id="89" name="Google Shape;89;p17"/>
          <p:cNvCxnSpPr/>
          <p:nvPr/>
        </p:nvCxnSpPr>
        <p:spPr>
          <a:xfrm rot="10800000">
            <a:off x="2427825" y="2020200"/>
            <a:ext cx="1931400" cy="70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Cardinality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Number of elements in a set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= {64,90,87}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card(A) = |A| = 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card(N) = card(R) = infinity, not countable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How do sets operate?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Intersection: A ∩ 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The elements that A and B have in common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A = {1,2,3}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B = {44,2,52}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A ∩ B = {2}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Union: A U 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The elements of A and B together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A U B = {1,2,3,44,2,52}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How do sets operate?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Subtraction: A\B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</a:t>
            </a:r>
            <a:r>
              <a:rPr lang="fr"/>
              <a:t>Find the elements they have in common, remove them from 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A</a:t>
            </a:r>
            <a:r>
              <a:rPr lang="fr"/>
              <a:t> = {1,2,3}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B = {44,2,52}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A \ B = {1,3}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	B \ A = {44,52}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How do sets operate?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Complement: A ⊂ B then A</a:t>
            </a:r>
            <a:r>
              <a:rPr baseline="30000" lang="fr"/>
              <a:t>C</a:t>
            </a:r>
            <a:r>
              <a:rPr lang="fr"/>
              <a:t> = B\A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A = {99,74}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B = {28,43,99,14,29,74}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</a:t>
            </a:r>
            <a:r>
              <a:rPr lang="fr"/>
              <a:t>A</a:t>
            </a:r>
            <a:r>
              <a:rPr baseline="30000" lang="fr"/>
              <a:t>C</a:t>
            </a:r>
            <a:r>
              <a:rPr lang="fr"/>
              <a:t> = B \ A = {28,43,99,14,29,74} \ {99,74} = {28,43,14,29}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