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97" d="100"/>
          <a:sy n="97" d="100"/>
        </p:scale>
        <p:origin x="68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3D8DD-328C-4D54-8AF0-50EF27554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86BB93-C67B-4A97-A34A-15349F343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471B5-595E-4683-8C45-61BF09F03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96939-B576-49DD-A654-9CFE0BAB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7B016-0B35-41A6-8DCF-F2E368E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D9D03-4F00-476A-8C99-3967E1168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55271-3A2F-404D-8E6E-9A7FC0365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C00C2-108E-4E2D-BE06-55A6402B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13F8E-BDEE-4048-8C89-25990B6A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C1268-62D1-41F6-9223-CEFF42E5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29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D48D45-0B4E-45BA-A25B-49F2AD546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7B68F0-2A3D-466C-8183-7F1EDF1C2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32662-26F6-4415-93C9-5AEA74A87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9982A-C763-4098-8ECF-8F720EC11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CF6AF-1507-4D49-B4B2-429A796E1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08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29F64-9EC0-457B-95F3-9D3F98AAE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9751A-1E70-444B-8481-5830B82AF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4D9E3-09D3-4396-A890-BD949FCE2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55C66-080D-4A01-A4B5-A66D059F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819B8-1F4E-4C1D-A2AD-9B40E6D0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56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246D1-CAB8-4A12-9655-0EE4EA4F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3454B2-6C7E-4135-9050-C1F183AF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35CA5-D316-4745-83F9-180693382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44A7A-6B1F-4672-86BB-740219EB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0C6EC-6CA7-4FA4-8716-A3F5527D0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51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F93E9-8A82-47F3-89C1-057A0B78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EB4D0-3B3A-4C02-AEC6-3A8171A61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B40AC-2B7A-4D55-86F5-DD9BC0D93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D2B8A-5AF9-408C-9E1B-C98D84F8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8793D-6B49-4B53-AAE7-2460DB14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24BD5-F376-4127-8A83-6C50950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93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35782-599E-43F0-A61C-B231EC6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2B460-148E-482E-B4F2-4487C63E1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135A8D-AECE-43C2-B6E1-BCE62638E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0212DC-B4A6-4296-AC2C-A216ADF51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F67002-5E2E-4F93-93E5-EA0752DB5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2B1373-44AC-4A8E-B22E-BCC64F436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F9FCB1-4218-40ED-B917-3B2E32DF1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5352EC-C292-490F-95CF-C475AABE9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95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E69B-516A-43EE-831B-A2BC5390E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5E9F9F-886C-407E-AD68-E85C27734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86B96-DD5A-4090-ABBB-4569994C9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ACDBA1-CE9B-4574-B73D-2E6E6E3E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66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F89B9C-D85E-4428-A4DC-FC92EE4CD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34BF74-E42A-4593-ADB2-932F8D30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406E4-AA9F-47CB-8574-C00AD48F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47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9FF48-1D13-49CD-8D7E-2C8D93FE9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EF4B8-6E4D-49D8-9FA0-C4EBDB557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16CD6-7C48-4CB1-8917-AEBAD651F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24B5B-0B98-4F08-B9C9-AF1212286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7C75D-8F7A-4CE2-A1A3-72D95B0B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D0CBA-A568-4436-A956-54DB3C41E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04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6C1A9-477D-47D1-B1FE-AF8F9AD9E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425DA7-A8DF-461C-985C-E7C49272D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2250B-4891-4128-AC43-E595DCB71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52346-F5EA-426F-A5F7-B8EB23160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D4048-BC8A-4DD0-8168-8D7A9987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E3F91-AABB-443D-926D-0F5AFBAFA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13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9AE99C-1690-4C65-A003-917B316DA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60F84-1AD2-4870-B3F0-E7FED1106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E28D1-5310-4ECA-A07B-D75F947DA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A64FD-4BD4-4A72-8D1A-A0A9053A71B2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F038F-1671-4599-B423-C12EF7009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BC583-B19C-4C6B-A37C-10134132F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3" Type="http://schemas.openxmlformats.org/officeDocument/2006/relationships/image" Target="../media/image32.png"/><Relationship Id="rId21" Type="http://schemas.openxmlformats.org/officeDocument/2006/relationships/image" Target="../media/image49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" Type="http://schemas.openxmlformats.org/officeDocument/2006/relationships/image" Target="../media/image31.png"/><Relationship Id="rId16" Type="http://schemas.openxmlformats.org/officeDocument/2006/relationships/image" Target="../media/image45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19" Type="http://schemas.openxmlformats.org/officeDocument/2006/relationships/image" Target="../media/image16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18" Type="http://schemas.openxmlformats.org/officeDocument/2006/relationships/image" Target="../media/image67.png"/><Relationship Id="rId26" Type="http://schemas.openxmlformats.org/officeDocument/2006/relationships/image" Target="../media/image75.png"/><Relationship Id="rId3" Type="http://schemas.openxmlformats.org/officeDocument/2006/relationships/image" Target="../media/image52.png"/><Relationship Id="rId21" Type="http://schemas.openxmlformats.org/officeDocument/2006/relationships/image" Target="../media/image70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17" Type="http://schemas.openxmlformats.org/officeDocument/2006/relationships/image" Target="../media/image66.png"/><Relationship Id="rId25" Type="http://schemas.openxmlformats.org/officeDocument/2006/relationships/image" Target="../media/image74.png"/><Relationship Id="rId2" Type="http://schemas.openxmlformats.org/officeDocument/2006/relationships/image" Target="../media/image51.png"/><Relationship Id="rId16" Type="http://schemas.openxmlformats.org/officeDocument/2006/relationships/image" Target="../media/image65.png"/><Relationship Id="rId20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24" Type="http://schemas.openxmlformats.org/officeDocument/2006/relationships/image" Target="../media/image73.png"/><Relationship Id="rId5" Type="http://schemas.openxmlformats.org/officeDocument/2006/relationships/image" Target="../media/image54.png"/><Relationship Id="rId15" Type="http://schemas.openxmlformats.org/officeDocument/2006/relationships/image" Target="../media/image64.png"/><Relationship Id="rId23" Type="http://schemas.openxmlformats.org/officeDocument/2006/relationships/image" Target="../media/image72.png"/><Relationship Id="rId10" Type="http://schemas.openxmlformats.org/officeDocument/2006/relationships/image" Target="../media/image59.png"/><Relationship Id="rId19" Type="http://schemas.openxmlformats.org/officeDocument/2006/relationships/image" Target="../media/image68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Relationship Id="rId22" Type="http://schemas.openxmlformats.org/officeDocument/2006/relationships/image" Target="../media/image71.png"/><Relationship Id="rId27" Type="http://schemas.openxmlformats.org/officeDocument/2006/relationships/image" Target="../media/image7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8.png"/><Relationship Id="rId18" Type="http://schemas.openxmlformats.org/officeDocument/2006/relationships/image" Target="../media/image93.png"/><Relationship Id="rId26" Type="http://schemas.openxmlformats.org/officeDocument/2006/relationships/image" Target="../media/image101.png"/><Relationship Id="rId3" Type="http://schemas.openxmlformats.org/officeDocument/2006/relationships/image" Target="../media/image78.png"/><Relationship Id="rId21" Type="http://schemas.openxmlformats.org/officeDocument/2006/relationships/image" Target="../media/image96.png"/><Relationship Id="rId7" Type="http://schemas.openxmlformats.org/officeDocument/2006/relationships/image" Target="../media/image82.png"/><Relationship Id="rId12" Type="http://schemas.openxmlformats.org/officeDocument/2006/relationships/image" Target="../media/image87.png"/><Relationship Id="rId17" Type="http://schemas.openxmlformats.org/officeDocument/2006/relationships/image" Target="../media/image92.png"/><Relationship Id="rId25" Type="http://schemas.openxmlformats.org/officeDocument/2006/relationships/image" Target="../media/image100.png"/><Relationship Id="rId2" Type="http://schemas.openxmlformats.org/officeDocument/2006/relationships/image" Target="../media/image77.png"/><Relationship Id="rId16" Type="http://schemas.openxmlformats.org/officeDocument/2006/relationships/image" Target="../media/image91.png"/><Relationship Id="rId20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11" Type="http://schemas.openxmlformats.org/officeDocument/2006/relationships/image" Target="../media/image86.png"/><Relationship Id="rId24" Type="http://schemas.openxmlformats.org/officeDocument/2006/relationships/image" Target="../media/image99.png"/><Relationship Id="rId5" Type="http://schemas.openxmlformats.org/officeDocument/2006/relationships/image" Target="../media/image80.png"/><Relationship Id="rId15" Type="http://schemas.openxmlformats.org/officeDocument/2006/relationships/image" Target="../media/image90.png"/><Relationship Id="rId23" Type="http://schemas.openxmlformats.org/officeDocument/2006/relationships/image" Target="../media/image98.png"/><Relationship Id="rId28" Type="http://schemas.openxmlformats.org/officeDocument/2006/relationships/image" Target="../media/image103.png"/><Relationship Id="rId10" Type="http://schemas.openxmlformats.org/officeDocument/2006/relationships/image" Target="../media/image85.png"/><Relationship Id="rId19" Type="http://schemas.openxmlformats.org/officeDocument/2006/relationships/image" Target="../media/image94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Relationship Id="rId14" Type="http://schemas.openxmlformats.org/officeDocument/2006/relationships/image" Target="../media/image89.png"/><Relationship Id="rId22" Type="http://schemas.openxmlformats.org/officeDocument/2006/relationships/image" Target="../media/image97.png"/><Relationship Id="rId27" Type="http://schemas.openxmlformats.org/officeDocument/2006/relationships/image" Target="../media/image10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E78AA-5FC7-4188-825E-E286F83C9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93800"/>
          </a:xfrm>
        </p:spPr>
        <p:txBody>
          <a:bodyPr/>
          <a:lstStyle/>
          <a:p>
            <a:r>
              <a:rPr lang="en-GB" dirty="0"/>
              <a:t>Proof by Induction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F42251-4854-4138-956E-630716E354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85"/>
          <a:stretch/>
        </p:blipFill>
        <p:spPr bwMode="auto">
          <a:xfrm>
            <a:off x="3403600" y="1660868"/>
            <a:ext cx="5384800" cy="375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41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Chevron 1">
            <a:extLst>
              <a:ext uri="{FF2B5EF4-FFF2-40B4-BE49-F238E27FC236}">
                <a16:creationId xmlns:a16="http://schemas.microsoft.com/office/drawing/2014/main" id="{336826BC-53BD-4532-9D50-0C468B288467}"/>
              </a:ext>
            </a:extLst>
          </p:cNvPr>
          <p:cNvSpPr/>
          <p:nvPr/>
        </p:nvSpPr>
        <p:spPr>
          <a:xfrm>
            <a:off x="670998" y="5205719"/>
            <a:ext cx="2506377" cy="1157801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4B02DD71-186A-4524-A829-6E71A4DE2C87}"/>
              </a:ext>
            </a:extLst>
          </p:cNvPr>
          <p:cNvSpPr/>
          <p:nvPr/>
        </p:nvSpPr>
        <p:spPr>
          <a:xfrm>
            <a:off x="3882361" y="5205717"/>
            <a:ext cx="2506377" cy="1157801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2A8B0013-F346-4260-B0EF-FFF75DD68971}"/>
              </a:ext>
            </a:extLst>
          </p:cNvPr>
          <p:cNvSpPr/>
          <p:nvPr/>
        </p:nvSpPr>
        <p:spPr>
          <a:xfrm>
            <a:off x="7131001" y="5205717"/>
            <a:ext cx="2506377" cy="1157801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58A793-96A3-4C14-A974-9939DA8CA063}"/>
                  </a:ext>
                </a:extLst>
              </p:cNvPr>
              <p:cNvSpPr txBox="1"/>
              <p:nvPr/>
            </p:nvSpPr>
            <p:spPr>
              <a:xfrm>
                <a:off x="315763" y="1394543"/>
                <a:ext cx="430886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Step 1 -  </a:t>
                </a:r>
                <a:r>
                  <a:rPr lang="en-US" dirty="0">
                    <a:solidFill>
                      <a:schemeClr val="accent1"/>
                    </a:solidFill>
                  </a:rPr>
                  <a:t>BASE CASE</a:t>
                </a:r>
              </a:p>
              <a:p>
                <a:r>
                  <a:rPr lang="en-US" dirty="0"/>
                  <a:t>                substitute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1 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= 0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58A793-96A3-4C14-A974-9939DA8CA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63" y="1394543"/>
                <a:ext cx="4308863" cy="646331"/>
              </a:xfrm>
              <a:prstGeom prst="rect">
                <a:avLst/>
              </a:prstGeom>
              <a:blipFill>
                <a:blip r:embed="rId2"/>
                <a:stretch>
                  <a:fillRect l="-1273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135108-1F61-4D9B-89FE-AF1B331AE2BC}"/>
                  </a:ext>
                </a:extLst>
              </p:cNvPr>
              <p:cNvSpPr txBox="1"/>
              <p:nvPr/>
            </p:nvSpPr>
            <p:spPr>
              <a:xfrm>
                <a:off x="315763" y="2475337"/>
                <a:ext cx="68821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Step 2 -  </a:t>
                </a:r>
                <a:r>
                  <a:rPr lang="en-US" dirty="0">
                    <a:solidFill>
                      <a:schemeClr val="accent6"/>
                    </a:solidFill>
                  </a:rPr>
                  <a:t>ASSUMPTION</a:t>
                </a:r>
              </a:p>
              <a:p>
                <a:r>
                  <a:rPr lang="en-US" dirty="0"/>
                  <a:t>                formulate assumption that claim is true for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135108-1F61-4D9B-89FE-AF1B331AE2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63" y="2475337"/>
                <a:ext cx="6882122" cy="646331"/>
              </a:xfrm>
              <a:prstGeom prst="rect">
                <a:avLst/>
              </a:prstGeom>
              <a:blipFill>
                <a:blip r:embed="rId3"/>
                <a:stretch>
                  <a:fillRect l="-797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6537636-29BF-4CD0-8B4F-525B037201F4}"/>
                  </a:ext>
                </a:extLst>
              </p:cNvPr>
              <p:cNvSpPr txBox="1"/>
              <p:nvPr/>
            </p:nvSpPr>
            <p:spPr>
              <a:xfrm>
                <a:off x="354136" y="3605620"/>
                <a:ext cx="923719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Step 3 -  </a:t>
                </a:r>
                <a:r>
                  <a:rPr lang="en-US" dirty="0">
                    <a:solidFill>
                      <a:schemeClr val="accent2">
                        <a:lumMod val="75000"/>
                      </a:schemeClr>
                    </a:solidFill>
                  </a:rPr>
                  <a:t>INDUCTION STEP</a:t>
                </a:r>
              </a:p>
              <a:p>
                <a:r>
                  <a:rPr lang="en-US" dirty="0"/>
                  <a:t>                substitute (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+1) for all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and evaluate both *L.H.S and R.H.S to show they are equivalent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6537636-29BF-4CD0-8B4F-525B03720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36" y="3605620"/>
                <a:ext cx="9237193" cy="646331"/>
              </a:xfrm>
              <a:prstGeom prst="rect">
                <a:avLst/>
              </a:prstGeom>
              <a:blipFill>
                <a:blip r:embed="rId4"/>
                <a:stretch>
                  <a:fillRect l="-528" t="-4717" r="-59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1">
            <a:extLst>
              <a:ext uri="{FF2B5EF4-FFF2-40B4-BE49-F238E27FC236}">
                <a16:creationId xmlns:a16="http://schemas.microsoft.com/office/drawing/2014/main" id="{1621D64D-DDD2-431E-8975-BDCDE5ACADFF}"/>
              </a:ext>
            </a:extLst>
          </p:cNvPr>
          <p:cNvSpPr txBox="1">
            <a:spLocks/>
          </p:cNvSpPr>
          <p:nvPr/>
        </p:nvSpPr>
        <p:spPr>
          <a:xfrm>
            <a:off x="315763" y="245017"/>
            <a:ext cx="7604651" cy="7150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/>
              <a:t>Proof by Induction – Three Step Theory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2C04C9-0116-4904-8041-52E69EC5C5D0}"/>
              </a:ext>
            </a:extLst>
          </p:cNvPr>
          <p:cNvSpPr txBox="1"/>
          <p:nvPr/>
        </p:nvSpPr>
        <p:spPr>
          <a:xfrm>
            <a:off x="1414359" y="5599951"/>
            <a:ext cx="143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 CASE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A0EFCB-8505-4952-9913-E6F861C2C219}"/>
              </a:ext>
            </a:extLst>
          </p:cNvPr>
          <p:cNvSpPr txBox="1"/>
          <p:nvPr/>
        </p:nvSpPr>
        <p:spPr>
          <a:xfrm>
            <a:off x="4483190" y="5599951"/>
            <a:ext cx="1612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ASSUMPTION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F57689-2D0D-4F11-9AC5-9C1CF7C0A805}"/>
              </a:ext>
            </a:extLst>
          </p:cNvPr>
          <p:cNvSpPr txBox="1"/>
          <p:nvPr/>
        </p:nvSpPr>
        <p:spPr>
          <a:xfrm>
            <a:off x="7687975" y="5599951"/>
            <a:ext cx="190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INDUCTION STEP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4A5CD4-A9AC-4E5E-9D7A-388F150FD0A4}"/>
              </a:ext>
            </a:extLst>
          </p:cNvPr>
          <p:cNvSpPr txBox="1"/>
          <p:nvPr/>
        </p:nvSpPr>
        <p:spPr>
          <a:xfrm>
            <a:off x="10240401" y="5461451"/>
            <a:ext cx="1848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q.e.d</a:t>
            </a:r>
            <a:endParaRPr lang="en-US" sz="3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370625-C0DA-4667-86EE-7ED91C49C9EC}"/>
              </a:ext>
            </a:extLst>
          </p:cNvPr>
          <p:cNvSpPr txBox="1"/>
          <p:nvPr/>
        </p:nvSpPr>
        <p:spPr>
          <a:xfrm>
            <a:off x="10499154" y="106517"/>
            <a:ext cx="2236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*L.H.S – ‘left hand side’</a:t>
            </a:r>
          </a:p>
        </p:txBody>
      </p:sp>
    </p:spTree>
    <p:extLst>
      <p:ext uri="{BB962C8B-B14F-4D97-AF65-F5344CB8AC3E}">
        <p14:creationId xmlns:p14="http://schemas.microsoft.com/office/powerpoint/2010/main" val="346862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0EA29C-309B-475B-8C74-E879FBCDE357}"/>
                  </a:ext>
                </a:extLst>
              </p:cNvPr>
              <p:cNvSpPr txBox="1"/>
              <p:nvPr/>
            </p:nvSpPr>
            <p:spPr>
              <a:xfrm>
                <a:off x="1789330" y="1782807"/>
                <a:ext cx="2327114" cy="8485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begChr m:val=""/>
                                  <m:sepChr m:val="(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0EA29C-309B-475B-8C74-E879FBCDE3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330" y="1782807"/>
                <a:ext cx="2327114" cy="8485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5244F21-D257-4D30-B098-7F5611383576}"/>
              </a:ext>
            </a:extLst>
          </p:cNvPr>
          <p:cNvSpPr txBox="1"/>
          <p:nvPr/>
        </p:nvSpPr>
        <p:spPr>
          <a:xfrm>
            <a:off x="144726" y="2022392"/>
            <a:ext cx="1355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Question 1</a:t>
            </a:r>
            <a:r>
              <a:rPr lang="en-GB" dirty="0"/>
              <a:t>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386209B-ABEC-45E0-848B-F3B1BBBA41B2}"/>
                  </a:ext>
                </a:extLst>
              </p:cNvPr>
              <p:cNvSpPr txBox="1"/>
              <p:nvPr/>
            </p:nvSpPr>
            <p:spPr>
              <a:xfrm>
                <a:off x="1789330" y="3730721"/>
                <a:ext cx="2122030" cy="8485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386209B-ABEC-45E0-848B-F3B1BBBA4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330" y="3730721"/>
                <a:ext cx="2122030" cy="8485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84104C0-9A4F-42EF-872C-8BD9BA49E12F}"/>
              </a:ext>
            </a:extLst>
          </p:cNvPr>
          <p:cNvSpPr txBox="1"/>
          <p:nvPr/>
        </p:nvSpPr>
        <p:spPr>
          <a:xfrm>
            <a:off x="211607" y="3970306"/>
            <a:ext cx="1355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Question 2 </a:t>
            </a:r>
            <a:r>
              <a:rPr lang="en-GB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2342DF1-7A57-4FD6-97CF-DAE20E6C854B}"/>
                  </a:ext>
                </a:extLst>
              </p:cNvPr>
              <p:cNvSpPr txBox="1"/>
              <p:nvPr/>
            </p:nvSpPr>
            <p:spPr>
              <a:xfrm>
                <a:off x="8031426" y="1782807"/>
                <a:ext cx="3048548" cy="8485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2342DF1-7A57-4FD6-97CF-DAE20E6C85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1426" y="1782807"/>
                <a:ext cx="3048548" cy="8485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3AECDD3-F082-40F2-8ACE-8FD7CBA68F98}"/>
              </a:ext>
            </a:extLst>
          </p:cNvPr>
          <p:cNvSpPr txBox="1"/>
          <p:nvPr/>
        </p:nvSpPr>
        <p:spPr>
          <a:xfrm>
            <a:off x="6354751" y="2025210"/>
            <a:ext cx="1355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Question 3</a:t>
            </a:r>
            <a:r>
              <a:rPr lang="en-GB" dirty="0"/>
              <a:t>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E76868-495D-4024-91D4-7AF962914856}"/>
                  </a:ext>
                </a:extLst>
              </p:cNvPr>
              <p:cNvSpPr txBox="1"/>
              <p:nvPr/>
            </p:nvSpPr>
            <p:spPr>
              <a:xfrm>
                <a:off x="8196708" y="3730721"/>
                <a:ext cx="2407024" cy="8485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E76868-495D-4024-91D4-7AF962914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6708" y="3730721"/>
                <a:ext cx="2407024" cy="8485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FA584036-2B1C-4CF7-8DFA-5D5EBAAE2600}"/>
              </a:ext>
            </a:extLst>
          </p:cNvPr>
          <p:cNvSpPr txBox="1"/>
          <p:nvPr/>
        </p:nvSpPr>
        <p:spPr>
          <a:xfrm>
            <a:off x="6354751" y="3970306"/>
            <a:ext cx="1355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Question 4</a:t>
            </a:r>
            <a:r>
              <a:rPr lang="en-GB" dirty="0"/>
              <a:t> :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CCB1B44-96F6-4103-9CEA-3D91D7622EB0}"/>
              </a:ext>
            </a:extLst>
          </p:cNvPr>
          <p:cNvSpPr txBox="1">
            <a:spLocks/>
          </p:cNvSpPr>
          <p:nvPr/>
        </p:nvSpPr>
        <p:spPr>
          <a:xfrm>
            <a:off x="314118" y="325863"/>
            <a:ext cx="7604651" cy="7150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/>
              <a:t>Proofs – Practice Questions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2115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92B56A6-B8D7-4263-AB96-1DF0E09B6D31}"/>
              </a:ext>
            </a:extLst>
          </p:cNvPr>
          <p:cNvSpPr txBox="1"/>
          <p:nvPr/>
        </p:nvSpPr>
        <p:spPr>
          <a:xfrm>
            <a:off x="106702" y="375511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Question 1 </a:t>
            </a:r>
            <a:r>
              <a:rPr lang="en-GB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31063CD-152C-4FF7-8D84-B2CA33EFD38C}"/>
                  </a:ext>
                </a:extLst>
              </p:cNvPr>
              <p:cNvSpPr txBox="1"/>
              <p:nvPr/>
            </p:nvSpPr>
            <p:spPr>
              <a:xfrm>
                <a:off x="1568202" y="103304"/>
                <a:ext cx="2173986" cy="8485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begChr m:val=""/>
                                  <m:sepChr m:val="(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31063CD-152C-4FF7-8D84-B2CA33EFD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202" y="103304"/>
                <a:ext cx="2173986" cy="8485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6E28AAF3-70D6-4D4F-AF23-668F2FAEB569}"/>
              </a:ext>
            </a:extLst>
          </p:cNvPr>
          <p:cNvSpPr txBox="1"/>
          <p:nvPr/>
        </p:nvSpPr>
        <p:spPr>
          <a:xfrm>
            <a:off x="86158" y="1400725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Step 1 – Base Case: n=1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3DDA18-4A43-4660-801B-C815A8B09FFE}"/>
              </a:ext>
            </a:extLst>
          </p:cNvPr>
          <p:cNvSpPr txBox="1"/>
          <p:nvPr/>
        </p:nvSpPr>
        <p:spPr>
          <a:xfrm>
            <a:off x="86158" y="1770057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LHS: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04486D-1C0C-4E6C-8205-525DBC7790DF}"/>
                  </a:ext>
                </a:extLst>
              </p:cNvPr>
              <p:cNvSpPr txBox="1"/>
              <p:nvPr/>
            </p:nvSpPr>
            <p:spPr>
              <a:xfrm>
                <a:off x="86158" y="2199668"/>
                <a:ext cx="973836" cy="6519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"/>
                              <m:sepChr m:val="(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1+1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04486D-1C0C-4E6C-8205-525DBC779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58" y="2199668"/>
                <a:ext cx="973836" cy="6519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6B31C04-315E-4E19-B221-69D958B025D8}"/>
                  </a:ext>
                </a:extLst>
              </p:cNvPr>
              <p:cNvSpPr txBox="1"/>
              <p:nvPr/>
            </p:nvSpPr>
            <p:spPr>
              <a:xfrm>
                <a:off x="1176935" y="2181709"/>
                <a:ext cx="973836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1×2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6B31C04-315E-4E19-B221-69D958B025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935" y="2181709"/>
                <a:ext cx="973836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F77B71E-7F85-455D-91E8-DDBCDFD89668}"/>
                  </a:ext>
                </a:extLst>
              </p:cNvPr>
              <p:cNvSpPr txBox="1"/>
              <p:nvPr/>
            </p:nvSpPr>
            <p:spPr>
              <a:xfrm>
                <a:off x="2226403" y="2164244"/>
                <a:ext cx="457200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F77B71E-7F85-455D-91E8-DDBCDFD89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403" y="2164244"/>
                <a:ext cx="457200" cy="610936"/>
              </a:xfrm>
              <a:prstGeom prst="rect">
                <a:avLst/>
              </a:prstGeom>
              <a:blipFill>
                <a:blip r:embed="rId5"/>
                <a:stretch>
                  <a:fillRect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E35366CD-AD9F-48EC-8976-BF9B5445FB5A}"/>
              </a:ext>
            </a:extLst>
          </p:cNvPr>
          <p:cNvSpPr txBox="1"/>
          <p:nvPr/>
        </p:nvSpPr>
        <p:spPr>
          <a:xfrm>
            <a:off x="86158" y="3239862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RHS: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AB16DBB-FEA8-4C60-8A6A-E789F2984051}"/>
                  </a:ext>
                </a:extLst>
              </p:cNvPr>
              <p:cNvSpPr txBox="1"/>
              <p:nvPr/>
            </p:nvSpPr>
            <p:spPr>
              <a:xfrm>
                <a:off x="119517" y="3643440"/>
                <a:ext cx="694944" cy="617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AB16DBB-FEA8-4C60-8A6A-E789F29840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517" y="3643440"/>
                <a:ext cx="694944" cy="6173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7C44E69-79AD-4074-8C48-8216F3FBAB95}"/>
                  </a:ext>
                </a:extLst>
              </p:cNvPr>
              <p:cNvSpPr txBox="1"/>
              <p:nvPr/>
            </p:nvSpPr>
            <p:spPr>
              <a:xfrm>
                <a:off x="844179" y="3654073"/>
                <a:ext cx="457200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7C44E69-79AD-4074-8C48-8216F3FBAB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179" y="3654073"/>
                <a:ext cx="457200" cy="610936"/>
              </a:xfrm>
              <a:prstGeom prst="rect">
                <a:avLst/>
              </a:prstGeom>
              <a:blipFill>
                <a:blip r:embed="rId7"/>
                <a:stretch>
                  <a:fillRect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64CC4AE-EEA9-49E9-8C47-B1186D849FF9}"/>
                  </a:ext>
                </a:extLst>
              </p:cNvPr>
              <p:cNvSpPr txBox="1"/>
              <p:nvPr/>
            </p:nvSpPr>
            <p:spPr>
              <a:xfrm>
                <a:off x="2327105" y="3767448"/>
                <a:ext cx="19949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True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=1</a:t>
                </a: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64CC4AE-EEA9-49E9-8C47-B1186D849F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7105" y="3767448"/>
                <a:ext cx="1994915" cy="369332"/>
              </a:xfrm>
              <a:prstGeom prst="rect">
                <a:avLst/>
              </a:prstGeom>
              <a:blipFill>
                <a:blip r:embed="rId8"/>
                <a:stretch>
                  <a:fillRect l="-275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F9D81BF-6B07-4575-9F16-945035F45D04}"/>
                  </a:ext>
                </a:extLst>
              </p:cNvPr>
              <p:cNvSpPr txBox="1"/>
              <p:nvPr/>
            </p:nvSpPr>
            <p:spPr>
              <a:xfrm>
                <a:off x="96101" y="5150756"/>
                <a:ext cx="382061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We assume that the claim is true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as the claim was true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= 1 </a:t>
                </a: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F9D81BF-6B07-4575-9F16-945035F45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01" y="5150756"/>
                <a:ext cx="3820613" cy="646331"/>
              </a:xfrm>
              <a:prstGeom prst="rect">
                <a:avLst/>
              </a:prstGeom>
              <a:blipFill>
                <a:blip r:embed="rId9"/>
                <a:stretch>
                  <a:fillRect l="-1435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100EF35-06D9-42CA-BFBC-D8E8B84F47C9}"/>
                  </a:ext>
                </a:extLst>
              </p:cNvPr>
              <p:cNvSpPr txBox="1"/>
              <p:nvPr/>
            </p:nvSpPr>
            <p:spPr>
              <a:xfrm>
                <a:off x="5641222" y="1018206"/>
                <a:ext cx="2208276" cy="8704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begChr m:val=""/>
                                  <m:sepChr m:val="(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100EF35-06D9-42CA-BFBC-D8E8B84F47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222" y="1018206"/>
                <a:ext cx="2208276" cy="87049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8CC8505-E270-4E23-8E9A-B4888AF0F01D}"/>
                  </a:ext>
                </a:extLst>
              </p:cNvPr>
              <p:cNvSpPr txBox="1"/>
              <p:nvPr/>
            </p:nvSpPr>
            <p:spPr>
              <a:xfrm>
                <a:off x="7951399" y="1025061"/>
                <a:ext cx="1458468" cy="8704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begChr m:val=""/>
                                  <m:sepChr m:val="(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8CC8505-E270-4E23-8E9A-B4888AF0F0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399" y="1025061"/>
                <a:ext cx="1458468" cy="870495"/>
              </a:xfrm>
              <a:prstGeom prst="rect">
                <a:avLst/>
              </a:prstGeom>
              <a:blipFill>
                <a:blip r:embed="rId11"/>
                <a:stretch>
                  <a:fillRect r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A4C1D2F-7291-4CDA-BC87-0F6AA31EDF41}"/>
                  </a:ext>
                </a:extLst>
              </p:cNvPr>
              <p:cNvSpPr txBox="1"/>
              <p:nvPr/>
            </p:nvSpPr>
            <p:spPr>
              <a:xfrm>
                <a:off x="9528341" y="1158626"/>
                <a:ext cx="2282613" cy="569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+1)+1)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A4C1D2F-7291-4CDA-BC87-0F6AA31ED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8341" y="1158626"/>
                <a:ext cx="2282613" cy="56958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0D87635-C989-4BA5-BB1E-5B5AC1EA9417}"/>
                  </a:ext>
                </a:extLst>
              </p:cNvPr>
              <p:cNvSpPr txBox="1"/>
              <p:nvPr/>
            </p:nvSpPr>
            <p:spPr>
              <a:xfrm>
                <a:off x="8550021" y="1954723"/>
                <a:ext cx="763524" cy="5713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0D87635-C989-4BA5-BB1E-5B5AC1EA9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0021" y="1954723"/>
                <a:ext cx="763524" cy="5713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D9404A7-A522-4F4F-9E02-AD29EAAB45BF}"/>
                  </a:ext>
                </a:extLst>
              </p:cNvPr>
              <p:cNvSpPr txBox="1"/>
              <p:nvPr/>
            </p:nvSpPr>
            <p:spPr>
              <a:xfrm>
                <a:off x="9528341" y="1954723"/>
                <a:ext cx="2616037" cy="569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+1)((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+1)+1)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D9404A7-A522-4F4F-9E02-AD29EAAB45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8341" y="1954723"/>
                <a:ext cx="2616037" cy="56958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B6875FA-1237-4A5E-ACAF-C85327C43B21}"/>
                  </a:ext>
                </a:extLst>
              </p:cNvPr>
              <p:cNvSpPr txBox="1"/>
              <p:nvPr/>
            </p:nvSpPr>
            <p:spPr>
              <a:xfrm>
                <a:off x="8098414" y="2827016"/>
                <a:ext cx="1943100" cy="6790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B6875FA-1237-4A5E-ACAF-C85327C43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8414" y="2827016"/>
                <a:ext cx="1943100" cy="6790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B50E220-B368-428B-9FFA-E6937A42AC6E}"/>
                  </a:ext>
                </a:extLst>
              </p:cNvPr>
              <p:cNvSpPr txBox="1"/>
              <p:nvPr/>
            </p:nvSpPr>
            <p:spPr>
              <a:xfrm>
                <a:off x="9934762" y="2792645"/>
                <a:ext cx="1965960" cy="6973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B50E220-B368-428B-9FFA-E6937A42A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4762" y="2792645"/>
                <a:ext cx="1965960" cy="69730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A27784F-2E5C-4D00-8317-452FF0C150EC}"/>
                  </a:ext>
                </a:extLst>
              </p:cNvPr>
              <p:cNvSpPr txBox="1"/>
              <p:nvPr/>
            </p:nvSpPr>
            <p:spPr>
              <a:xfrm>
                <a:off x="8161051" y="3654073"/>
                <a:ext cx="1613916" cy="6690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A27784F-2E5C-4D00-8317-452FF0C150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1051" y="3654073"/>
                <a:ext cx="1613916" cy="66909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C2C27AD-4457-48D3-B429-C6EDDE125C9F}"/>
                  </a:ext>
                </a:extLst>
              </p:cNvPr>
              <p:cNvSpPr txBox="1"/>
              <p:nvPr/>
            </p:nvSpPr>
            <p:spPr>
              <a:xfrm>
                <a:off x="9864895" y="3611182"/>
                <a:ext cx="973836" cy="617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C2C27AD-4457-48D3-B429-C6EDDE125C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4895" y="3611182"/>
                <a:ext cx="973836" cy="61734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BE003629-293D-4170-B9AE-B629B78E1546}"/>
              </a:ext>
            </a:extLst>
          </p:cNvPr>
          <p:cNvSpPr txBox="1"/>
          <p:nvPr/>
        </p:nvSpPr>
        <p:spPr>
          <a:xfrm>
            <a:off x="5921218" y="4642850"/>
            <a:ext cx="221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RHS: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8E0CCC3-E9E8-4AAA-90CD-311AA4E82F6A}"/>
                  </a:ext>
                </a:extLst>
              </p:cNvPr>
              <p:cNvSpPr txBox="1"/>
              <p:nvPr/>
            </p:nvSpPr>
            <p:spPr>
              <a:xfrm>
                <a:off x="5970606" y="5122582"/>
                <a:ext cx="1106412" cy="6690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+1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+1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8E0CCC3-E9E8-4AAA-90CD-311AA4E82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606" y="5122582"/>
                <a:ext cx="1106412" cy="669094"/>
              </a:xfrm>
              <a:prstGeom prst="rect">
                <a:avLst/>
              </a:prstGeom>
              <a:blipFill>
                <a:blip r:embed="rId19"/>
                <a:stretch>
                  <a:fillRect r="-104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415C8E6-C314-45B0-AB77-7C5A9E5CE8B0}"/>
                  </a:ext>
                </a:extLst>
              </p:cNvPr>
              <p:cNvSpPr txBox="1"/>
              <p:nvPr/>
            </p:nvSpPr>
            <p:spPr>
              <a:xfrm>
                <a:off x="7221596" y="5148455"/>
                <a:ext cx="876818" cy="617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415C8E6-C314-45B0-AB77-7C5A9E5CE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596" y="5148455"/>
                <a:ext cx="876818" cy="61734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>
            <a:extLst>
              <a:ext uri="{FF2B5EF4-FFF2-40B4-BE49-F238E27FC236}">
                <a16:creationId xmlns:a16="http://schemas.microsoft.com/office/drawing/2014/main" id="{74899963-537F-4887-A9DF-D186CF077FD6}"/>
              </a:ext>
            </a:extLst>
          </p:cNvPr>
          <p:cNvSpPr txBox="1"/>
          <p:nvPr/>
        </p:nvSpPr>
        <p:spPr>
          <a:xfrm>
            <a:off x="5929827" y="6089904"/>
            <a:ext cx="234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LHS is equivalent RHS.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ED9B49A-2AE9-489B-861A-853A9D798B80}"/>
                  </a:ext>
                </a:extLst>
              </p:cNvPr>
              <p:cNvSpPr txBox="1"/>
              <p:nvPr/>
            </p:nvSpPr>
            <p:spPr>
              <a:xfrm>
                <a:off x="5921218" y="6407735"/>
                <a:ext cx="56279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By proof of induction the claim is true for all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→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q.e.d.</a:t>
                </a:r>
                <a:endParaRPr lang="en-GB" dirty="0"/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ED9B49A-2AE9-489B-861A-853A9D798B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218" y="6407735"/>
                <a:ext cx="5627937" cy="369332"/>
              </a:xfrm>
              <a:prstGeom prst="rect">
                <a:avLst/>
              </a:prstGeom>
              <a:blipFill>
                <a:blip r:embed="rId21"/>
                <a:stretch>
                  <a:fillRect l="-86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4668E5DA-3C33-4AA9-88AC-45967324C2F7}"/>
              </a:ext>
            </a:extLst>
          </p:cNvPr>
          <p:cNvSpPr txBox="1"/>
          <p:nvPr/>
        </p:nvSpPr>
        <p:spPr>
          <a:xfrm>
            <a:off x="86158" y="4735259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Step 2 – Assumption: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01047B2-4517-4CA0-8EAC-06FAA03713CF}"/>
              </a:ext>
            </a:extLst>
          </p:cNvPr>
          <p:cNvCxnSpPr/>
          <p:nvPr/>
        </p:nvCxnSpPr>
        <p:spPr>
          <a:xfrm>
            <a:off x="1663853" y="3952114"/>
            <a:ext cx="4869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EABB0F7-0CA8-47E4-8776-69E52C703643}"/>
                  </a:ext>
                </a:extLst>
              </p:cNvPr>
              <p:cNvSpPr txBox="1"/>
              <p:nvPr/>
            </p:nvSpPr>
            <p:spPr>
              <a:xfrm>
                <a:off x="214386" y="5855169"/>
                <a:ext cx="2173986" cy="8485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begChr m:val=""/>
                                  <m:sepChr m:val="(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EABB0F7-0CA8-47E4-8776-69E52C703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86" y="5855169"/>
                <a:ext cx="2173986" cy="84850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EAC5F275-0C05-4AC0-A449-40C3057AC6FE}"/>
              </a:ext>
            </a:extLst>
          </p:cNvPr>
          <p:cNvSpPr txBox="1"/>
          <p:nvPr/>
        </p:nvSpPr>
        <p:spPr>
          <a:xfrm>
            <a:off x="5829250" y="140871"/>
            <a:ext cx="3788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/>
                </a:solidFill>
              </a:rPr>
              <a:t>Step 3 – Induction Step: 𝑛 - &gt; 𝑛 + 1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6FB2A0-803D-49C2-89DC-44E0726DB234}"/>
              </a:ext>
            </a:extLst>
          </p:cNvPr>
          <p:cNvSpPr txBox="1"/>
          <p:nvPr/>
        </p:nvSpPr>
        <p:spPr>
          <a:xfrm>
            <a:off x="5850255" y="618450"/>
            <a:ext cx="221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LHS: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A8BB348-F6D6-4AF5-B1AD-44917DC153F0}"/>
              </a:ext>
            </a:extLst>
          </p:cNvPr>
          <p:cNvSpPr/>
          <p:nvPr/>
        </p:nvSpPr>
        <p:spPr>
          <a:xfrm>
            <a:off x="7771480" y="864737"/>
            <a:ext cx="1818305" cy="181064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A045B3AD-ED77-489F-81F4-8C9FE26EC2D2}"/>
              </a:ext>
            </a:extLst>
          </p:cNvPr>
          <p:cNvCxnSpPr>
            <a:cxnSpLocks/>
          </p:cNvCxnSpPr>
          <p:nvPr/>
        </p:nvCxnSpPr>
        <p:spPr>
          <a:xfrm rot="10800000" flipV="1">
            <a:off x="2811070" y="2122741"/>
            <a:ext cx="5038428" cy="416622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581EF39-2E56-44F0-9B34-9EBB6E6B94D6}"/>
                  </a:ext>
                </a:extLst>
              </p:cNvPr>
              <p:cNvSpPr txBox="1"/>
              <p:nvPr/>
            </p:nvSpPr>
            <p:spPr>
              <a:xfrm>
                <a:off x="11723252" y="1268787"/>
                <a:ext cx="3825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581EF39-2E56-44F0-9B34-9EBB6E6B94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3252" y="1268787"/>
                <a:ext cx="382590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471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20" grpId="0"/>
      <p:bldP spid="21" grpId="0"/>
      <p:bldP spid="24" grpId="0"/>
      <p:bldP spid="26" grpId="0"/>
      <p:bldP spid="28" grpId="0"/>
      <p:bldP spid="29" grpId="0"/>
      <p:bldP spid="31" grpId="0"/>
      <p:bldP spid="33" grpId="0"/>
      <p:bldP spid="34" grpId="0"/>
      <p:bldP spid="35" grpId="0"/>
      <p:bldP spid="37" grpId="0"/>
      <p:bldP spid="41" grpId="0"/>
      <p:bldP spid="42" grpId="0"/>
      <p:bldP spid="44" grpId="0"/>
      <p:bldP spid="45" grpId="0"/>
      <p:bldP spid="47" grpId="0"/>
      <p:bldP spid="49" grpId="0"/>
      <p:bldP spid="51" grpId="0"/>
      <p:bldP spid="53" grpId="0"/>
      <p:bldP spid="54" grpId="0"/>
      <p:bldP spid="58" grpId="0"/>
      <p:bldP spid="60" grpId="0"/>
      <p:bldP spid="61" grpId="0"/>
      <p:bldP spid="62" grpId="0"/>
      <p:bldP spid="30" grpId="0"/>
      <p:bldP spid="36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145FDE-1D78-43C5-8A54-E989A96D5009}"/>
              </a:ext>
            </a:extLst>
          </p:cNvPr>
          <p:cNvSpPr txBox="1"/>
          <p:nvPr/>
        </p:nvSpPr>
        <p:spPr>
          <a:xfrm>
            <a:off x="63983" y="419231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Question 2: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ACBAFD1-CDE3-4224-A22A-B7608E2E8E2D}"/>
                  </a:ext>
                </a:extLst>
              </p:cNvPr>
              <p:cNvSpPr txBox="1"/>
              <p:nvPr/>
            </p:nvSpPr>
            <p:spPr>
              <a:xfrm>
                <a:off x="1188254" y="219764"/>
                <a:ext cx="2122030" cy="8485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ACBAFD1-CDE3-4224-A22A-B7608E2E8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254" y="219764"/>
                <a:ext cx="2122030" cy="8485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D79083C-8D28-4A5A-BD0F-5D8A2E10C851}"/>
              </a:ext>
            </a:extLst>
          </p:cNvPr>
          <p:cNvSpPr txBox="1"/>
          <p:nvPr/>
        </p:nvSpPr>
        <p:spPr>
          <a:xfrm>
            <a:off x="86158" y="1806369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LHS: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9AFFBA9-B63A-4698-A730-92C93727C80C}"/>
                  </a:ext>
                </a:extLst>
              </p:cNvPr>
              <p:cNvSpPr txBox="1"/>
              <p:nvPr/>
            </p:nvSpPr>
            <p:spPr>
              <a:xfrm>
                <a:off x="175286" y="2183363"/>
                <a:ext cx="615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9AFFBA9-B63A-4698-A730-92C93727C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86" y="2183363"/>
                <a:ext cx="615874" cy="276999"/>
              </a:xfrm>
              <a:prstGeom prst="rect">
                <a:avLst/>
              </a:prstGeom>
              <a:blipFill>
                <a:blip r:embed="rId3"/>
                <a:stretch>
                  <a:fillRect l="-8911" r="-792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7495991A-05F0-4CBA-B42F-D24775BFFA7F}"/>
              </a:ext>
            </a:extLst>
          </p:cNvPr>
          <p:cNvSpPr txBox="1"/>
          <p:nvPr/>
        </p:nvSpPr>
        <p:spPr>
          <a:xfrm>
            <a:off x="86158" y="2672138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RHS: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060478-C302-41C9-98EE-DEA9F22CDF1E}"/>
                  </a:ext>
                </a:extLst>
              </p:cNvPr>
              <p:cNvSpPr txBox="1"/>
              <p:nvPr/>
            </p:nvSpPr>
            <p:spPr>
              <a:xfrm>
                <a:off x="63983" y="3070293"/>
                <a:ext cx="1990078" cy="6181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1(1+1)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060478-C302-41C9-98EE-DEA9F22CDF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3" y="3070293"/>
                <a:ext cx="1990078" cy="618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7BA125-211F-402D-B06C-84172BAFF69C}"/>
                  </a:ext>
                </a:extLst>
              </p:cNvPr>
              <p:cNvSpPr txBox="1"/>
              <p:nvPr/>
            </p:nvSpPr>
            <p:spPr>
              <a:xfrm>
                <a:off x="5115785" y="879027"/>
                <a:ext cx="2122030" cy="8622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7BA125-211F-402D-B06C-84172BAFF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785" y="879027"/>
                <a:ext cx="2122030" cy="8622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2DE9D6F-1B15-40F1-B631-46CC3244FCF7}"/>
                  </a:ext>
                </a:extLst>
              </p:cNvPr>
              <p:cNvSpPr txBox="1"/>
              <p:nvPr/>
            </p:nvSpPr>
            <p:spPr>
              <a:xfrm>
                <a:off x="6494370" y="871908"/>
                <a:ext cx="1312748" cy="8622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2DE9D6F-1B15-40F1-B631-46CC3244F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370" y="871908"/>
                <a:ext cx="1312748" cy="8622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4B4BEDA-02E6-4E3C-AAE3-34C70A206B0F}"/>
                  </a:ext>
                </a:extLst>
              </p:cNvPr>
              <p:cNvSpPr txBox="1"/>
              <p:nvPr/>
            </p:nvSpPr>
            <p:spPr>
              <a:xfrm>
                <a:off x="6734217" y="1900203"/>
                <a:ext cx="1115206" cy="6181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4B4BEDA-02E6-4E3C-AAE3-34C70A206B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217" y="1900203"/>
                <a:ext cx="1115206" cy="6181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C11EB62-B495-41F4-8FAE-264DB0F5D78B}"/>
                  </a:ext>
                </a:extLst>
              </p:cNvPr>
              <p:cNvSpPr txBox="1"/>
              <p:nvPr/>
            </p:nvSpPr>
            <p:spPr>
              <a:xfrm>
                <a:off x="6720227" y="2704980"/>
                <a:ext cx="1115207" cy="6347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C11EB62-B495-41F4-8FAE-264DB0F5D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227" y="2704980"/>
                <a:ext cx="1115207" cy="6347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B65CFE5-E227-47E1-81C1-9B385EEF95BD}"/>
                  </a:ext>
                </a:extLst>
              </p:cNvPr>
              <p:cNvSpPr txBox="1"/>
              <p:nvPr/>
            </p:nvSpPr>
            <p:spPr>
              <a:xfrm>
                <a:off x="6846946" y="3485859"/>
                <a:ext cx="194348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B65CFE5-E227-47E1-81C1-9B385EEF9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6946" y="3485859"/>
                <a:ext cx="1943481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24EA408-0D4E-46B3-8AE9-8E6DFEF0DF69}"/>
                  </a:ext>
                </a:extLst>
              </p:cNvPr>
              <p:cNvSpPr txBox="1"/>
              <p:nvPr/>
            </p:nvSpPr>
            <p:spPr>
              <a:xfrm>
                <a:off x="8920840" y="3515185"/>
                <a:ext cx="124219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24EA408-0D4E-46B3-8AE9-8E6DFEF0D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0840" y="3515185"/>
                <a:ext cx="1242199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1465EEE6-5B92-499B-BE7A-47FE1EB145EC}"/>
              </a:ext>
            </a:extLst>
          </p:cNvPr>
          <p:cNvSpPr txBox="1"/>
          <p:nvPr/>
        </p:nvSpPr>
        <p:spPr>
          <a:xfrm>
            <a:off x="5685088" y="4208128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RHS: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118EB4-FE69-4926-97C5-FF36ACBBE834}"/>
                  </a:ext>
                </a:extLst>
              </p:cNvPr>
              <p:cNvSpPr txBox="1"/>
              <p:nvPr/>
            </p:nvSpPr>
            <p:spPr>
              <a:xfrm>
                <a:off x="5673202" y="4576952"/>
                <a:ext cx="2308929" cy="6181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+1+1)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118EB4-FE69-4926-97C5-FF36ACBBE8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202" y="4576952"/>
                <a:ext cx="2308929" cy="61811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D36E343-D29A-48E3-B8F5-4EC1A0B55D4A}"/>
                  </a:ext>
                </a:extLst>
              </p:cNvPr>
              <p:cNvSpPr txBox="1"/>
              <p:nvPr/>
            </p:nvSpPr>
            <p:spPr>
              <a:xfrm>
                <a:off x="7920043" y="4563453"/>
                <a:ext cx="1897639" cy="6181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D36E343-D29A-48E3-B8F5-4EC1A0B55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043" y="4563453"/>
                <a:ext cx="1897639" cy="61811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55432FE-8F9B-43FC-A2A4-52838A3C0149}"/>
                  </a:ext>
                </a:extLst>
              </p:cNvPr>
              <p:cNvSpPr txBox="1"/>
              <p:nvPr/>
            </p:nvSpPr>
            <p:spPr>
              <a:xfrm>
                <a:off x="5673202" y="5235974"/>
                <a:ext cx="212203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55432FE-8F9B-43FC-A2A4-52838A3C01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202" y="5235974"/>
                <a:ext cx="2122030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695E5A8-B4F1-4EF3-BB51-E9CAB5681C29}"/>
                  </a:ext>
                </a:extLst>
              </p:cNvPr>
              <p:cNvSpPr txBox="1"/>
              <p:nvPr/>
            </p:nvSpPr>
            <p:spPr>
              <a:xfrm>
                <a:off x="7793039" y="5197981"/>
                <a:ext cx="1346215" cy="6708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695E5A8-B4F1-4EF3-BB51-E9CAB5681C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3039" y="5197981"/>
                <a:ext cx="1346215" cy="67082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15261257-6F41-41D8-A3A7-89AF33EBD026}"/>
              </a:ext>
            </a:extLst>
          </p:cNvPr>
          <p:cNvSpPr txBox="1"/>
          <p:nvPr/>
        </p:nvSpPr>
        <p:spPr>
          <a:xfrm>
            <a:off x="5685088" y="6098279"/>
            <a:ext cx="221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LHS is equivalent RHS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233528C-4364-4C68-B598-0EE9FA04E209}"/>
                  </a:ext>
                </a:extLst>
              </p:cNvPr>
              <p:cNvSpPr txBox="1"/>
              <p:nvPr/>
            </p:nvSpPr>
            <p:spPr>
              <a:xfrm>
                <a:off x="5673202" y="6481469"/>
                <a:ext cx="65187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By proof of induction the claim is true for all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→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q.e.d.</a:t>
                </a:r>
                <a:endParaRPr lang="en-GB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233528C-4364-4C68-B598-0EE9FA04E2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202" y="6481469"/>
                <a:ext cx="6518798" cy="369332"/>
              </a:xfrm>
              <a:prstGeom prst="rect">
                <a:avLst/>
              </a:prstGeom>
              <a:blipFill>
                <a:blip r:embed="rId15"/>
                <a:stretch>
                  <a:fillRect l="-84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4DEEA4D-D039-4D97-8372-459495FBA589}"/>
                  </a:ext>
                </a:extLst>
              </p:cNvPr>
              <p:cNvSpPr txBox="1"/>
              <p:nvPr/>
            </p:nvSpPr>
            <p:spPr>
              <a:xfrm>
                <a:off x="7801695" y="2641207"/>
                <a:ext cx="1501346" cy="6181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4DEEA4D-D039-4D97-8372-459495FBA5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1695" y="2641207"/>
                <a:ext cx="1501346" cy="61811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DB15CE3-FBF5-45D5-BB66-7E4342F1727B}"/>
                  </a:ext>
                </a:extLst>
              </p:cNvPr>
              <p:cNvSpPr txBox="1"/>
              <p:nvPr/>
            </p:nvSpPr>
            <p:spPr>
              <a:xfrm>
                <a:off x="7757121" y="2016015"/>
                <a:ext cx="15013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+1)=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DB15CE3-FBF5-45D5-BB66-7E4342F172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7121" y="2016015"/>
                <a:ext cx="1501346" cy="369332"/>
              </a:xfrm>
              <a:prstGeom prst="rect">
                <a:avLst/>
              </a:prstGeom>
              <a:blipFill>
                <a:blip r:embed="rId1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5155EAB-6698-4A74-830C-8E322E977117}"/>
                  </a:ext>
                </a:extLst>
              </p:cNvPr>
              <p:cNvSpPr txBox="1"/>
              <p:nvPr/>
            </p:nvSpPr>
            <p:spPr>
              <a:xfrm>
                <a:off x="7420124" y="1114316"/>
                <a:ext cx="113856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/>
                  <a:t>)</a:t>
                </a: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5155EAB-6698-4A74-830C-8E322E977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0124" y="1114316"/>
                <a:ext cx="1138561" cy="369332"/>
              </a:xfrm>
              <a:prstGeom prst="rect">
                <a:avLst/>
              </a:prstGeom>
              <a:blipFill>
                <a:blip r:embed="rId18"/>
                <a:stretch>
                  <a:fillRect t="-10000" r="-213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BB4CACE5-EE95-4BCD-8DC1-D6950B37F117}"/>
              </a:ext>
            </a:extLst>
          </p:cNvPr>
          <p:cNvSpPr txBox="1"/>
          <p:nvPr/>
        </p:nvSpPr>
        <p:spPr>
          <a:xfrm>
            <a:off x="86158" y="1400725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Step 1 – Base Case: n=1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2BD345-CC1B-41BD-AE38-862405F40995}"/>
              </a:ext>
            </a:extLst>
          </p:cNvPr>
          <p:cNvSpPr txBox="1"/>
          <p:nvPr/>
        </p:nvSpPr>
        <p:spPr>
          <a:xfrm>
            <a:off x="96101" y="4723612"/>
            <a:ext cx="24297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Step 2 – Assumption: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9465E4A-82AC-4795-8205-CFF8A914BD92}"/>
                  </a:ext>
                </a:extLst>
              </p:cNvPr>
              <p:cNvSpPr txBox="1"/>
              <p:nvPr/>
            </p:nvSpPr>
            <p:spPr>
              <a:xfrm>
                <a:off x="96101" y="5150756"/>
                <a:ext cx="382061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We assume that the claim is true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as the claim was true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= 1 </a:t>
                </a: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9465E4A-82AC-4795-8205-CFF8A914B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01" y="5150756"/>
                <a:ext cx="3820613" cy="646331"/>
              </a:xfrm>
              <a:prstGeom prst="rect">
                <a:avLst/>
              </a:prstGeom>
              <a:blipFill>
                <a:blip r:embed="rId19"/>
                <a:stretch>
                  <a:fillRect l="-1435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178E14A-2018-4A82-B874-3920EA233E2C}"/>
                  </a:ext>
                </a:extLst>
              </p:cNvPr>
              <p:cNvSpPr txBox="1"/>
              <p:nvPr/>
            </p:nvSpPr>
            <p:spPr>
              <a:xfrm>
                <a:off x="242180" y="5852547"/>
                <a:ext cx="2122030" cy="8485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178E14A-2018-4A82-B874-3920EA233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80" y="5852547"/>
                <a:ext cx="2122030" cy="84850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43360D9-F629-431A-B38F-AC4F190866B2}"/>
                  </a:ext>
                </a:extLst>
              </p:cNvPr>
              <p:cNvSpPr txBox="1"/>
              <p:nvPr/>
            </p:nvSpPr>
            <p:spPr>
              <a:xfrm>
                <a:off x="2919256" y="3194686"/>
                <a:ext cx="19949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True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=1</a:t>
                </a: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43360D9-F629-431A-B38F-AC4F190866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256" y="3194686"/>
                <a:ext cx="1994915" cy="369332"/>
              </a:xfrm>
              <a:prstGeom prst="rect">
                <a:avLst/>
              </a:prstGeom>
              <a:blipFill>
                <a:blip r:embed="rId21"/>
                <a:stretch>
                  <a:fillRect l="-275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C74A71D-1872-4379-8BBC-6D3849E7FC47}"/>
              </a:ext>
            </a:extLst>
          </p:cNvPr>
          <p:cNvCxnSpPr/>
          <p:nvPr/>
        </p:nvCxnSpPr>
        <p:spPr>
          <a:xfrm>
            <a:off x="2237994" y="3429000"/>
            <a:ext cx="4869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97A5F22-428D-4DC3-A177-DB9FB49EB599}"/>
              </a:ext>
            </a:extLst>
          </p:cNvPr>
          <p:cNvSpPr txBox="1"/>
          <p:nvPr/>
        </p:nvSpPr>
        <p:spPr>
          <a:xfrm>
            <a:off x="5685088" y="93769"/>
            <a:ext cx="3788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/>
                </a:solidFill>
              </a:rPr>
              <a:t>Step 3 – Induction Step: 𝑛 - &gt; 𝑛 + 1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F77C71C-184B-4CD4-B783-1BA5B2D19045}"/>
              </a:ext>
            </a:extLst>
          </p:cNvPr>
          <p:cNvSpPr txBox="1"/>
          <p:nvPr/>
        </p:nvSpPr>
        <p:spPr>
          <a:xfrm>
            <a:off x="5685088" y="544521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LHS: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4BC5435-E257-4CA2-8E2C-A6B19EFE2ED8}"/>
              </a:ext>
            </a:extLst>
          </p:cNvPr>
          <p:cNvSpPr/>
          <p:nvPr/>
        </p:nvSpPr>
        <p:spPr>
          <a:xfrm>
            <a:off x="6522686" y="910048"/>
            <a:ext cx="1312748" cy="181064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Connector: Curved 42">
            <a:extLst>
              <a:ext uri="{FF2B5EF4-FFF2-40B4-BE49-F238E27FC236}">
                <a16:creationId xmlns:a16="http://schemas.microsoft.com/office/drawing/2014/main" id="{C488B919-6396-48AC-88E2-FCD5073B2126}"/>
              </a:ext>
            </a:extLst>
          </p:cNvPr>
          <p:cNvCxnSpPr>
            <a:cxnSpLocks/>
          </p:cNvCxnSpPr>
          <p:nvPr/>
        </p:nvCxnSpPr>
        <p:spPr>
          <a:xfrm rot="10800000" flipV="1">
            <a:off x="2455918" y="2370706"/>
            <a:ext cx="4211500" cy="381488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1425957-0841-44F6-8025-1BD0C12D2F91}"/>
                  </a:ext>
                </a:extLst>
              </p:cNvPr>
              <p:cNvSpPr txBox="1"/>
              <p:nvPr/>
            </p:nvSpPr>
            <p:spPr>
              <a:xfrm>
                <a:off x="8538250" y="1130726"/>
                <a:ext cx="3825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1425957-0841-44F6-8025-1BD0C12D2F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8250" y="1130726"/>
                <a:ext cx="382590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310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3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13297-CA00-4975-BB0B-1A56EB9D7B8E}"/>
              </a:ext>
            </a:extLst>
          </p:cNvPr>
          <p:cNvSpPr txBox="1"/>
          <p:nvPr/>
        </p:nvSpPr>
        <p:spPr>
          <a:xfrm>
            <a:off x="197992" y="728582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Question 3</a:t>
            </a:r>
            <a:r>
              <a:rPr lang="en-GB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D520FF7-79E9-4929-8FE7-85D9D2060BAC}"/>
                  </a:ext>
                </a:extLst>
              </p:cNvPr>
              <p:cNvSpPr txBox="1"/>
              <p:nvPr/>
            </p:nvSpPr>
            <p:spPr>
              <a:xfrm>
                <a:off x="1471065" y="431232"/>
                <a:ext cx="2814222" cy="8485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D520FF7-79E9-4929-8FE7-85D9D2060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065" y="431232"/>
                <a:ext cx="2814222" cy="8485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8572090-7857-422C-A147-6793B0771181}"/>
              </a:ext>
            </a:extLst>
          </p:cNvPr>
          <p:cNvSpPr txBox="1"/>
          <p:nvPr/>
        </p:nvSpPr>
        <p:spPr>
          <a:xfrm>
            <a:off x="197992" y="1899494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LHS: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C1D619F-022F-41C5-953D-6917FCBB5FA9}"/>
                  </a:ext>
                </a:extLst>
              </p:cNvPr>
              <p:cNvSpPr txBox="1"/>
              <p:nvPr/>
            </p:nvSpPr>
            <p:spPr>
              <a:xfrm>
                <a:off x="244041" y="2320359"/>
                <a:ext cx="1508233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×1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C1D619F-022F-41C5-953D-6917FCBB5F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41" y="2320359"/>
                <a:ext cx="1508233" cy="312650"/>
              </a:xfrm>
              <a:prstGeom prst="rect">
                <a:avLst/>
              </a:prstGeom>
              <a:blipFill>
                <a:blip r:embed="rId3"/>
                <a:stretch>
                  <a:fillRect l="-3239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98C43F85-9F05-48A8-B7E7-562C2B221B05}"/>
              </a:ext>
            </a:extLst>
          </p:cNvPr>
          <p:cNvSpPr txBox="1"/>
          <p:nvPr/>
        </p:nvSpPr>
        <p:spPr>
          <a:xfrm>
            <a:off x="197992" y="2904641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RHS: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662BEA2-F6B4-448E-9D87-D7FE842DE566}"/>
                  </a:ext>
                </a:extLst>
              </p:cNvPr>
              <p:cNvSpPr txBox="1"/>
              <p:nvPr/>
            </p:nvSpPr>
            <p:spPr>
              <a:xfrm>
                <a:off x="246332" y="3365828"/>
                <a:ext cx="10122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1+1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662BEA2-F6B4-448E-9D87-D7FE842DE5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32" y="3365828"/>
                <a:ext cx="1012264" cy="276999"/>
              </a:xfrm>
              <a:prstGeom prst="rect">
                <a:avLst/>
              </a:prstGeom>
              <a:blipFill>
                <a:blip r:embed="rId4"/>
                <a:stretch>
                  <a:fillRect l="-4819" t="-4348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882FA72-8EBF-4C48-8D00-436F52A2D1A0}"/>
                  </a:ext>
                </a:extLst>
              </p:cNvPr>
              <p:cNvSpPr txBox="1"/>
              <p:nvPr/>
            </p:nvSpPr>
            <p:spPr>
              <a:xfrm>
                <a:off x="5531139" y="770693"/>
                <a:ext cx="2814222" cy="8622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882FA72-8EBF-4C48-8D00-436F52A2D1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139" y="770693"/>
                <a:ext cx="2814222" cy="8622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BAC70F2-ECD1-4BAA-BC9B-AD940D398B26}"/>
                  </a:ext>
                </a:extLst>
              </p:cNvPr>
              <p:cNvSpPr txBox="1"/>
              <p:nvPr/>
            </p:nvSpPr>
            <p:spPr>
              <a:xfrm>
                <a:off x="7853494" y="802897"/>
                <a:ext cx="1591712" cy="8704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BAC70F2-ECD1-4BAA-BC9B-AD940D398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3494" y="802897"/>
                <a:ext cx="1591712" cy="8704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4D0623E-E7A2-448F-84E3-CD68744F2448}"/>
                  </a:ext>
                </a:extLst>
              </p:cNvPr>
              <p:cNvSpPr txBox="1"/>
              <p:nvPr/>
            </p:nvSpPr>
            <p:spPr>
              <a:xfrm>
                <a:off x="7851334" y="1640940"/>
                <a:ext cx="1591712" cy="8704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4D0623E-E7A2-448F-84E3-CD68744F24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1334" y="1640940"/>
                <a:ext cx="1591712" cy="8704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39E5610-CF89-428C-8ED6-8FAAE1533796}"/>
                  </a:ext>
                </a:extLst>
              </p:cNvPr>
              <p:cNvSpPr txBox="1"/>
              <p:nvPr/>
            </p:nvSpPr>
            <p:spPr>
              <a:xfrm>
                <a:off x="7823989" y="2551662"/>
                <a:ext cx="339005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39E5610-CF89-428C-8ED6-8FAAE15337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3989" y="2551662"/>
                <a:ext cx="339005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6882D8D-29D4-4E5C-8B37-10DED3ED8BF3}"/>
                  </a:ext>
                </a:extLst>
              </p:cNvPr>
              <p:cNvSpPr txBox="1"/>
              <p:nvPr/>
            </p:nvSpPr>
            <p:spPr>
              <a:xfrm>
                <a:off x="7924607" y="3000410"/>
                <a:ext cx="3188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6882D8D-29D4-4E5C-8B37-10DED3ED8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607" y="3000410"/>
                <a:ext cx="3188822" cy="276999"/>
              </a:xfrm>
              <a:prstGeom prst="rect">
                <a:avLst/>
              </a:prstGeom>
              <a:blipFill>
                <a:blip r:embed="rId9"/>
                <a:stretch>
                  <a:fillRect l="-574" t="-4348" r="-19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56E6BD8-B7EE-4227-A7BF-9AA19897B6CB}"/>
                  </a:ext>
                </a:extLst>
              </p:cNvPr>
              <p:cNvSpPr txBox="1"/>
              <p:nvPr/>
            </p:nvSpPr>
            <p:spPr>
              <a:xfrm>
                <a:off x="7924607" y="3342816"/>
                <a:ext cx="1890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56E6BD8-B7EE-4227-A7BF-9AA19897B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607" y="3342816"/>
                <a:ext cx="1890518" cy="276999"/>
              </a:xfrm>
              <a:prstGeom prst="rect">
                <a:avLst/>
              </a:prstGeom>
              <a:blipFill>
                <a:blip r:embed="rId10"/>
                <a:stretch>
                  <a:fillRect l="-1290" t="-4348" r="-2258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EA6BB798-B0D0-4969-9263-C0789D6FF122}"/>
              </a:ext>
            </a:extLst>
          </p:cNvPr>
          <p:cNvSpPr txBox="1"/>
          <p:nvPr/>
        </p:nvSpPr>
        <p:spPr>
          <a:xfrm>
            <a:off x="6270238" y="3885797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RHS: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55ADD0F-36C7-4B18-9BAC-0007EA4A97E6}"/>
                  </a:ext>
                </a:extLst>
              </p:cNvPr>
              <p:cNvSpPr txBox="1"/>
              <p:nvPr/>
            </p:nvSpPr>
            <p:spPr>
              <a:xfrm>
                <a:off x="6553949" y="4247289"/>
                <a:ext cx="22665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+1+1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55ADD0F-36C7-4B18-9BAC-0007EA4A9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949" y="4247289"/>
                <a:ext cx="2266583" cy="276999"/>
              </a:xfrm>
              <a:prstGeom prst="rect">
                <a:avLst/>
              </a:prstGeom>
              <a:blipFill>
                <a:blip r:embed="rId11"/>
                <a:stretch>
                  <a:fillRect t="-4444" r="-538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672BF75-E262-4C80-921B-57DA35FFCD86}"/>
                  </a:ext>
                </a:extLst>
              </p:cNvPr>
              <p:cNvSpPr txBox="1"/>
              <p:nvPr/>
            </p:nvSpPr>
            <p:spPr>
              <a:xfrm>
                <a:off x="6566389" y="4564515"/>
                <a:ext cx="2487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672BF75-E262-4C80-921B-57DA35FFCD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6389" y="4564515"/>
                <a:ext cx="2487861" cy="276999"/>
              </a:xfrm>
              <a:prstGeom prst="rect">
                <a:avLst/>
              </a:prstGeom>
              <a:blipFill>
                <a:blip r:embed="rId12"/>
                <a:stretch>
                  <a:fillRect r="-735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8B63033-6CBD-4189-B3BA-4B0EC030AD7E}"/>
                  </a:ext>
                </a:extLst>
              </p:cNvPr>
              <p:cNvSpPr txBox="1"/>
              <p:nvPr/>
            </p:nvSpPr>
            <p:spPr>
              <a:xfrm>
                <a:off x="6562151" y="4890443"/>
                <a:ext cx="2688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8B63033-6CBD-4189-B3BA-4B0EC030A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151" y="4890443"/>
                <a:ext cx="2688108" cy="276999"/>
              </a:xfrm>
              <a:prstGeom prst="rect">
                <a:avLst/>
              </a:prstGeom>
              <a:blipFill>
                <a:blip r:embed="rId13"/>
                <a:stretch>
                  <a:fillRect t="-4348" r="-454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AA7F593-5343-4465-A86A-99D7CF4E5137}"/>
                  </a:ext>
                </a:extLst>
              </p:cNvPr>
              <p:cNvSpPr txBox="1"/>
              <p:nvPr/>
            </p:nvSpPr>
            <p:spPr>
              <a:xfrm>
                <a:off x="6632728" y="5208060"/>
                <a:ext cx="38843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AA7F593-5343-4465-A86A-99D7CF4E5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728" y="5208060"/>
                <a:ext cx="3884397" cy="276999"/>
              </a:xfrm>
              <a:prstGeom prst="rect">
                <a:avLst/>
              </a:prstGeom>
              <a:blipFill>
                <a:blip r:embed="rId14"/>
                <a:stretch>
                  <a:fillRect l="-471" t="-4348" r="-1099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F420C0E-95BE-4FD6-B3C4-30D46B96F662}"/>
                  </a:ext>
                </a:extLst>
              </p:cNvPr>
              <p:cNvSpPr txBox="1"/>
              <p:nvPr/>
            </p:nvSpPr>
            <p:spPr>
              <a:xfrm>
                <a:off x="6632728" y="5532146"/>
                <a:ext cx="1890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F420C0E-95BE-4FD6-B3C4-30D46B96F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728" y="5532146"/>
                <a:ext cx="1890518" cy="276999"/>
              </a:xfrm>
              <a:prstGeom prst="rect">
                <a:avLst/>
              </a:prstGeom>
              <a:blipFill>
                <a:blip r:embed="rId15"/>
                <a:stretch>
                  <a:fillRect l="-1290" t="-4444" r="-2581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94407304-9603-41D7-A424-46FAECF4E061}"/>
              </a:ext>
            </a:extLst>
          </p:cNvPr>
          <p:cNvSpPr txBox="1"/>
          <p:nvPr/>
        </p:nvSpPr>
        <p:spPr>
          <a:xfrm>
            <a:off x="6310398" y="6182385"/>
            <a:ext cx="221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LHS is equivalent RHS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DB77A4C-E75F-47C5-BF85-8478831FBF79}"/>
                  </a:ext>
                </a:extLst>
              </p:cNvPr>
              <p:cNvSpPr txBox="1"/>
              <p:nvPr/>
            </p:nvSpPr>
            <p:spPr>
              <a:xfrm>
                <a:off x="1641470" y="2292018"/>
                <a:ext cx="145796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=3−1=2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DB77A4C-E75F-47C5-BF85-8478831FBF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470" y="2292018"/>
                <a:ext cx="145796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E310110-F24D-4BF1-A7E5-B064F801EF03}"/>
                  </a:ext>
                </a:extLst>
              </p:cNvPr>
              <p:cNvSpPr txBox="1"/>
              <p:nvPr/>
            </p:nvSpPr>
            <p:spPr>
              <a:xfrm>
                <a:off x="1258596" y="3304302"/>
                <a:ext cx="138684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E310110-F24D-4BF1-A7E5-B064F801EF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596" y="3304302"/>
                <a:ext cx="138684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F42F1AD-9720-4479-B069-E20D670CC72D}"/>
                  </a:ext>
                </a:extLst>
              </p:cNvPr>
              <p:cNvSpPr txBox="1"/>
              <p:nvPr/>
            </p:nvSpPr>
            <p:spPr>
              <a:xfrm>
                <a:off x="9250288" y="1031355"/>
                <a:ext cx="260604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+1)(3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F42F1AD-9720-4479-B069-E20D670CC7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0288" y="1031355"/>
                <a:ext cx="2606040" cy="369332"/>
              </a:xfrm>
              <a:prstGeom prst="rect">
                <a:avLst/>
              </a:prstGeom>
              <a:blipFill>
                <a:blip r:embed="rId1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7A7CEE0-ED24-4FE1-A014-FB5EA8C698B3}"/>
                  </a:ext>
                </a:extLst>
              </p:cNvPr>
              <p:cNvSpPr txBox="1"/>
              <p:nvPr/>
            </p:nvSpPr>
            <p:spPr>
              <a:xfrm>
                <a:off x="9287063" y="1882365"/>
                <a:ext cx="193548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+1)(3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dirty="0"/>
                  <a:t>)</a:t>
                </a: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7A7CEE0-ED24-4FE1-A014-FB5EA8C698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7063" y="1882365"/>
                <a:ext cx="1935480" cy="369332"/>
              </a:xfrm>
              <a:prstGeom prst="rect">
                <a:avLst/>
              </a:prstGeom>
              <a:blipFill>
                <a:blip r:embed="rId19"/>
                <a:stretch>
                  <a:fillRect t="-10000" r="-1572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592EB677-6186-43D7-82B5-D3453C941AEB}"/>
              </a:ext>
            </a:extLst>
          </p:cNvPr>
          <p:cNvSpPr txBox="1"/>
          <p:nvPr/>
        </p:nvSpPr>
        <p:spPr>
          <a:xfrm>
            <a:off x="197992" y="1530162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Step 1 – Base Case: n=1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6B93AC-99DE-4EA3-A37F-1E8F4F4AB1FC}"/>
              </a:ext>
            </a:extLst>
          </p:cNvPr>
          <p:cNvSpPr txBox="1"/>
          <p:nvPr/>
        </p:nvSpPr>
        <p:spPr>
          <a:xfrm>
            <a:off x="197992" y="4667695"/>
            <a:ext cx="24297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Step 2 – Assumption: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6FBB081-D29D-45DD-9948-D2B8453F3763}"/>
                  </a:ext>
                </a:extLst>
              </p:cNvPr>
              <p:cNvSpPr txBox="1"/>
              <p:nvPr/>
            </p:nvSpPr>
            <p:spPr>
              <a:xfrm>
                <a:off x="197992" y="5096245"/>
                <a:ext cx="382061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We assume that the claim is true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as the claim was true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= 1 </a:t>
                </a: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6FBB081-D29D-45DD-9948-D2B8453F3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92" y="5096245"/>
                <a:ext cx="3820613" cy="646331"/>
              </a:xfrm>
              <a:prstGeom prst="rect">
                <a:avLst/>
              </a:prstGeom>
              <a:blipFill>
                <a:blip r:embed="rId20"/>
                <a:stretch>
                  <a:fillRect l="-1276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0584255-8136-4299-84A7-8CB10D659022}"/>
                  </a:ext>
                </a:extLst>
              </p:cNvPr>
              <p:cNvSpPr txBox="1"/>
              <p:nvPr/>
            </p:nvSpPr>
            <p:spPr>
              <a:xfrm>
                <a:off x="234359" y="5799173"/>
                <a:ext cx="2814222" cy="8485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0584255-8136-4299-84A7-8CB10D6590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59" y="5799173"/>
                <a:ext cx="2814222" cy="84850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931FF50-2061-483D-A8D3-115EF8A5D3F0}"/>
                  </a:ext>
                </a:extLst>
              </p:cNvPr>
              <p:cNvSpPr txBox="1"/>
              <p:nvPr/>
            </p:nvSpPr>
            <p:spPr>
              <a:xfrm>
                <a:off x="3536224" y="3273495"/>
                <a:ext cx="19949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True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=1</a:t>
                </a: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931FF50-2061-483D-A8D3-115EF8A5D3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224" y="3273495"/>
                <a:ext cx="1994915" cy="369332"/>
              </a:xfrm>
              <a:prstGeom prst="rect">
                <a:avLst/>
              </a:prstGeom>
              <a:blipFill>
                <a:blip r:embed="rId22"/>
                <a:stretch>
                  <a:fillRect l="-2446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750F75D-A507-4D83-8D31-6CB57F893809}"/>
              </a:ext>
            </a:extLst>
          </p:cNvPr>
          <p:cNvCxnSpPr/>
          <p:nvPr/>
        </p:nvCxnSpPr>
        <p:spPr>
          <a:xfrm>
            <a:off x="2805122" y="3504328"/>
            <a:ext cx="4869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708765E-4A6A-429C-90FE-4C2C380BEA9B}"/>
                  </a:ext>
                </a:extLst>
              </p:cNvPr>
              <p:cNvSpPr txBox="1"/>
              <p:nvPr/>
            </p:nvSpPr>
            <p:spPr>
              <a:xfrm>
                <a:off x="6310398" y="6463009"/>
                <a:ext cx="65187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By proof of induction the claim is true for all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→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q.e.d.</a:t>
                </a:r>
                <a:endParaRPr lang="en-GB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708765E-4A6A-429C-90FE-4C2C380BEA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398" y="6463009"/>
                <a:ext cx="6518798" cy="369332"/>
              </a:xfrm>
              <a:prstGeom prst="rect">
                <a:avLst/>
              </a:prstGeom>
              <a:blipFill>
                <a:blip r:embed="rId23"/>
                <a:stretch>
                  <a:fillRect l="-74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C75ABC99-303F-4802-A927-967F35DA9EA4}"/>
              </a:ext>
            </a:extLst>
          </p:cNvPr>
          <p:cNvSpPr txBox="1"/>
          <p:nvPr/>
        </p:nvSpPr>
        <p:spPr>
          <a:xfrm>
            <a:off x="6109676" y="48414"/>
            <a:ext cx="3788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/>
                </a:solidFill>
              </a:rPr>
              <a:t>Step 3 – Induction Step: 𝑛 - &gt; 𝑛 + 1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B8AFB43-0BAE-412B-BE87-45FCA242DFD9}"/>
                  </a:ext>
                </a:extLst>
              </p:cNvPr>
              <p:cNvSpPr txBox="1"/>
              <p:nvPr/>
            </p:nvSpPr>
            <p:spPr>
              <a:xfrm>
                <a:off x="7632694" y="1059810"/>
                <a:ext cx="3825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B8AFB43-0BAE-412B-BE87-45FCA242D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694" y="1059810"/>
                <a:ext cx="382590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FD831571-6575-442F-851C-0FB03D283E41}"/>
              </a:ext>
            </a:extLst>
          </p:cNvPr>
          <p:cNvSpPr txBox="1"/>
          <p:nvPr/>
        </p:nvSpPr>
        <p:spPr>
          <a:xfrm>
            <a:off x="6144954" y="490949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LHS: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236B793-20DD-4BD9-B92D-520EE16532FE}"/>
              </a:ext>
            </a:extLst>
          </p:cNvPr>
          <p:cNvSpPr/>
          <p:nvPr/>
        </p:nvSpPr>
        <p:spPr>
          <a:xfrm>
            <a:off x="7577986" y="1640940"/>
            <a:ext cx="1783101" cy="130308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Connector: Curved 44">
            <a:extLst>
              <a:ext uri="{FF2B5EF4-FFF2-40B4-BE49-F238E27FC236}">
                <a16:creationId xmlns:a16="http://schemas.microsoft.com/office/drawing/2014/main" id="{E4AE43F2-010C-40EB-9DA2-CF5FFA078CDB}"/>
              </a:ext>
            </a:extLst>
          </p:cNvPr>
          <p:cNvCxnSpPr>
            <a:cxnSpLocks/>
          </p:cNvCxnSpPr>
          <p:nvPr/>
        </p:nvCxnSpPr>
        <p:spPr>
          <a:xfrm rot="10800000" flipV="1">
            <a:off x="3360700" y="2347686"/>
            <a:ext cx="4211500" cy="381488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A15D1E4-9BF0-4EA7-861B-75A53A64A373}"/>
                  </a:ext>
                </a:extLst>
              </p:cNvPr>
              <p:cNvSpPr txBox="1"/>
              <p:nvPr/>
            </p:nvSpPr>
            <p:spPr>
              <a:xfrm>
                <a:off x="11665033" y="1031355"/>
                <a:ext cx="3825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A15D1E4-9BF0-4EA7-861B-75A53A64A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5033" y="1031355"/>
                <a:ext cx="382590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24FB150-131F-4440-ACD7-F6373B2E6756}"/>
                  </a:ext>
                </a:extLst>
              </p:cNvPr>
              <p:cNvSpPr txBox="1"/>
              <p:nvPr/>
            </p:nvSpPr>
            <p:spPr>
              <a:xfrm>
                <a:off x="11109680" y="1882365"/>
                <a:ext cx="3825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24FB150-131F-4440-ACD7-F6373B2E6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9680" y="1882365"/>
                <a:ext cx="382590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B4D55C7-E7E9-4135-A27D-7370CAFDF98C}"/>
                  </a:ext>
                </a:extLst>
              </p:cNvPr>
              <p:cNvSpPr txBox="1"/>
              <p:nvPr/>
            </p:nvSpPr>
            <p:spPr>
              <a:xfrm>
                <a:off x="10457413" y="5167442"/>
                <a:ext cx="3825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B4D55C7-E7E9-4135-A27D-7370CAFDF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7413" y="5167442"/>
                <a:ext cx="382590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314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7" grpId="0"/>
      <p:bldP spid="28" grpId="0"/>
      <p:bldP spid="30" grpId="0"/>
      <p:bldP spid="31" grpId="0"/>
      <p:bldP spid="32" grpId="0"/>
      <p:bldP spid="34" grpId="0"/>
      <p:bldP spid="33" grpId="0"/>
      <p:bldP spid="36" grpId="0"/>
      <p:bldP spid="37" grpId="0"/>
      <p:bldP spid="38" grpId="0"/>
      <p:bldP spid="40" grpId="0"/>
      <p:bldP spid="41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5C798E-B655-4CE9-9CDE-017CEA7D9B89}"/>
              </a:ext>
            </a:extLst>
          </p:cNvPr>
          <p:cNvSpPr txBox="1"/>
          <p:nvPr/>
        </p:nvSpPr>
        <p:spPr>
          <a:xfrm>
            <a:off x="0" y="77393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Question 4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A2DFC7-BC4B-4BFF-9F7C-C852F9A9E418}"/>
                  </a:ext>
                </a:extLst>
              </p:cNvPr>
              <p:cNvSpPr txBox="1"/>
              <p:nvPr/>
            </p:nvSpPr>
            <p:spPr>
              <a:xfrm>
                <a:off x="0" y="455654"/>
                <a:ext cx="2407024" cy="8485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A2DFC7-BC4B-4BFF-9F7C-C852F9A9E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5654"/>
                <a:ext cx="2407024" cy="8485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15ECD7B3-9EF7-487B-B7C5-E36C8289A429}"/>
              </a:ext>
            </a:extLst>
          </p:cNvPr>
          <p:cNvSpPr txBox="1"/>
          <p:nvPr/>
        </p:nvSpPr>
        <p:spPr>
          <a:xfrm>
            <a:off x="0" y="2251151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LHS: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6772D2-710E-40B3-AE17-50D65BC2DDF0}"/>
                  </a:ext>
                </a:extLst>
              </p:cNvPr>
              <p:cNvSpPr txBox="1"/>
              <p:nvPr/>
            </p:nvSpPr>
            <p:spPr>
              <a:xfrm>
                <a:off x="-21516" y="2579626"/>
                <a:ext cx="8875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6772D2-710E-40B3-AE17-50D65BC2D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516" y="2579626"/>
                <a:ext cx="88750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D0DF4FF0-F1FC-4AB3-ADAB-33938E491B3E}"/>
              </a:ext>
            </a:extLst>
          </p:cNvPr>
          <p:cNvSpPr txBox="1"/>
          <p:nvPr/>
        </p:nvSpPr>
        <p:spPr>
          <a:xfrm>
            <a:off x="0" y="3078284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RHS: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150AEA7-EEB3-46F1-90A8-67D568042EF3}"/>
                  </a:ext>
                </a:extLst>
              </p:cNvPr>
              <p:cNvSpPr txBox="1"/>
              <p:nvPr/>
            </p:nvSpPr>
            <p:spPr>
              <a:xfrm>
                <a:off x="0" y="3398842"/>
                <a:ext cx="1446904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150AEA7-EEB3-46F1-90A8-67D568042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398842"/>
                <a:ext cx="1446904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57603DD-25AC-450E-B2AC-21D23BF03B96}"/>
                  </a:ext>
                </a:extLst>
              </p:cNvPr>
              <p:cNvSpPr txBox="1"/>
              <p:nvPr/>
            </p:nvSpPr>
            <p:spPr>
              <a:xfrm>
                <a:off x="1181996" y="3398842"/>
                <a:ext cx="2382819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1+1</m:t>
                              </m:r>
                            </m:e>
                          </m:d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57603DD-25AC-450E-B2AC-21D23BF03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996" y="3398842"/>
                <a:ext cx="2382819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7A812AA-6E65-4EB3-A680-4CFFBF298F59}"/>
                  </a:ext>
                </a:extLst>
              </p:cNvPr>
              <p:cNvSpPr txBox="1"/>
              <p:nvPr/>
            </p:nvSpPr>
            <p:spPr>
              <a:xfrm>
                <a:off x="-209773" y="4026826"/>
                <a:ext cx="2259106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7A812AA-6E65-4EB3-A680-4CFFBF298F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9773" y="4026826"/>
                <a:ext cx="2259106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A9EA95F-0168-4C8B-ACDD-08E2DD71C94B}"/>
                  </a:ext>
                </a:extLst>
              </p:cNvPr>
              <p:cNvSpPr txBox="1"/>
              <p:nvPr/>
            </p:nvSpPr>
            <p:spPr>
              <a:xfrm>
                <a:off x="3763023" y="2050125"/>
                <a:ext cx="3039036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  </m:t>
                      </m:r>
                      <m:sSup>
                        <m:sSup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A9EA95F-0168-4C8B-ACDD-08E2DD71C9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023" y="2050125"/>
                <a:ext cx="3039036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EEAC6DF-93B5-4C9E-8518-0D055034D19B}"/>
                  </a:ext>
                </a:extLst>
              </p:cNvPr>
              <p:cNvSpPr txBox="1"/>
              <p:nvPr/>
            </p:nvSpPr>
            <p:spPr>
              <a:xfrm>
                <a:off x="3830484" y="2604718"/>
                <a:ext cx="2643613" cy="7010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sepChr m:val="("/>
                                  <m:ctrlPr>
                                    <a:rPr lang="en-GB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GB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EEAC6DF-93B5-4C9E-8518-0D055034D1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484" y="2604718"/>
                <a:ext cx="2643613" cy="7010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3D596B1-A348-4A40-8225-3C6B24CD24B5}"/>
                  </a:ext>
                </a:extLst>
              </p:cNvPr>
              <p:cNvSpPr txBox="1"/>
              <p:nvPr/>
            </p:nvSpPr>
            <p:spPr>
              <a:xfrm>
                <a:off x="3830484" y="3315785"/>
                <a:ext cx="337749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3D596B1-A348-4A40-8225-3C6B24CD24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484" y="3315785"/>
                <a:ext cx="3377492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70B338F-163A-4128-80AF-AE85BAD16622}"/>
                  </a:ext>
                </a:extLst>
              </p:cNvPr>
              <p:cNvSpPr txBox="1"/>
              <p:nvPr/>
            </p:nvSpPr>
            <p:spPr>
              <a:xfrm>
                <a:off x="4117758" y="4039023"/>
                <a:ext cx="384585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+4(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70B338F-163A-4128-80AF-AE85BAD16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758" y="4039023"/>
                <a:ext cx="3845859" cy="646331"/>
              </a:xfrm>
              <a:prstGeom prst="rect">
                <a:avLst/>
              </a:prstGeom>
              <a:blipFill>
                <a:blip r:embed="rId10"/>
                <a:stretch>
                  <a:fillRect r="-3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3078F38-316C-482D-B64B-EE0335759E16}"/>
                  </a:ext>
                </a:extLst>
              </p:cNvPr>
              <p:cNvSpPr txBox="1"/>
              <p:nvPr/>
            </p:nvSpPr>
            <p:spPr>
              <a:xfrm>
                <a:off x="4064537" y="4701637"/>
                <a:ext cx="4878593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+4(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3078F38-316C-482D-B64B-EE0335759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537" y="4701637"/>
                <a:ext cx="4878593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9F7D60E-B90F-47CC-B2B5-4A3ACFE03725}"/>
                  </a:ext>
                </a:extLst>
              </p:cNvPr>
              <p:cNvSpPr txBox="1"/>
              <p:nvPr/>
            </p:nvSpPr>
            <p:spPr>
              <a:xfrm>
                <a:off x="4033489" y="5315436"/>
                <a:ext cx="50292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9F7D60E-B90F-47CC-B2B5-4A3ACFE037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489" y="5315436"/>
                <a:ext cx="5029200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386BD7A-F100-4044-BD15-B2ED48F3188F}"/>
                  </a:ext>
                </a:extLst>
              </p:cNvPr>
              <p:cNvSpPr txBox="1"/>
              <p:nvPr/>
            </p:nvSpPr>
            <p:spPr>
              <a:xfrm>
                <a:off x="4076511" y="5844877"/>
                <a:ext cx="273199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+12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386BD7A-F100-4044-BD15-B2ED48F31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511" y="5844877"/>
                <a:ext cx="2731996" cy="646331"/>
              </a:xfrm>
              <a:prstGeom prst="rect">
                <a:avLst/>
              </a:prstGeom>
              <a:blipFill>
                <a:blip r:embed="rId13"/>
                <a:stretch>
                  <a:fillRect r="-2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346C7706-3C81-4315-9F84-DF8E5E221DF3}"/>
              </a:ext>
            </a:extLst>
          </p:cNvPr>
          <p:cNvSpPr txBox="1"/>
          <p:nvPr/>
        </p:nvSpPr>
        <p:spPr>
          <a:xfrm>
            <a:off x="6849841" y="363576"/>
            <a:ext cx="221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RHS: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F313841-46DE-4BCC-A2B7-31F274E33ED2}"/>
                  </a:ext>
                </a:extLst>
              </p:cNvPr>
              <p:cNvSpPr txBox="1"/>
              <p:nvPr/>
            </p:nvSpPr>
            <p:spPr>
              <a:xfrm>
                <a:off x="7371402" y="197677"/>
                <a:ext cx="2835090" cy="6368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sepChr m:val="("/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+1+1</m:t>
                              </m:r>
                            </m:e>
                          </m:d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F313841-46DE-4BCC-A2B7-31F274E33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1402" y="197677"/>
                <a:ext cx="2835090" cy="6368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CAB0424-1495-45AE-8B84-38C81069B4C3}"/>
                  </a:ext>
                </a:extLst>
              </p:cNvPr>
              <p:cNvSpPr txBox="1"/>
              <p:nvPr/>
            </p:nvSpPr>
            <p:spPr>
              <a:xfrm>
                <a:off x="10125628" y="241181"/>
                <a:ext cx="175887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GB" i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CAB0424-1495-45AE-8B84-38C81069B4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5628" y="241181"/>
                <a:ext cx="1758875" cy="64633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EAB393E-51F9-4DC7-B99E-C6AB0944C22D}"/>
                  </a:ext>
                </a:extLst>
              </p:cNvPr>
              <p:cNvSpPr txBox="1"/>
              <p:nvPr/>
            </p:nvSpPr>
            <p:spPr>
              <a:xfrm>
                <a:off x="7026110" y="933454"/>
                <a:ext cx="2686947" cy="6533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+1)(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+4)</m:t>
                          </m:r>
                        </m:num>
                        <m:den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EAB393E-51F9-4DC7-B99E-C6AB0944C2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110" y="933454"/>
                <a:ext cx="2686947" cy="653384"/>
              </a:xfrm>
              <a:prstGeom prst="rect">
                <a:avLst/>
              </a:prstGeom>
              <a:blipFill>
                <a:blip r:embed="rId16"/>
                <a:stretch>
                  <a:fillRect r="-1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D1B93EB-6F2D-4821-B9CE-68CE4A202F34}"/>
                  </a:ext>
                </a:extLst>
              </p:cNvPr>
              <p:cNvSpPr txBox="1"/>
              <p:nvPr/>
            </p:nvSpPr>
            <p:spPr>
              <a:xfrm>
                <a:off x="6945169" y="1517789"/>
                <a:ext cx="534923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+4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+8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D1B93EB-6F2D-4821-B9CE-68CE4A202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169" y="1517789"/>
                <a:ext cx="5349239" cy="64633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96030DA-51DF-447B-BA30-64A09E7DA34E}"/>
                  </a:ext>
                </a:extLst>
              </p:cNvPr>
              <p:cNvSpPr txBox="1"/>
              <p:nvPr/>
            </p:nvSpPr>
            <p:spPr>
              <a:xfrm>
                <a:off x="6945169" y="2217115"/>
                <a:ext cx="303903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+6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+12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96030DA-51DF-447B-BA30-64A09E7DA3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169" y="2217115"/>
                <a:ext cx="3039036" cy="64633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48228966-6A8C-44BC-9BB8-176ECB67F9B8}"/>
              </a:ext>
            </a:extLst>
          </p:cNvPr>
          <p:cNvSpPr txBox="1"/>
          <p:nvPr/>
        </p:nvSpPr>
        <p:spPr>
          <a:xfrm>
            <a:off x="7166611" y="6253930"/>
            <a:ext cx="221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LHS is equivalent RHS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6A6413A-A4B0-47B5-91D2-1BC2E7C790F5}"/>
              </a:ext>
            </a:extLst>
          </p:cNvPr>
          <p:cNvSpPr txBox="1"/>
          <p:nvPr/>
        </p:nvSpPr>
        <p:spPr>
          <a:xfrm>
            <a:off x="7166611" y="6520329"/>
            <a:ext cx="5428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By proof of induction the claim is true for all n </a:t>
            </a:r>
            <a:r>
              <a:rPr lang="en-GB" dirty="0" err="1"/>
              <a:t>q.e.d.</a:t>
            </a:r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DF7243D-C61C-4808-B6E4-E1FA87C17C57}"/>
              </a:ext>
            </a:extLst>
          </p:cNvPr>
          <p:cNvSpPr txBox="1"/>
          <p:nvPr/>
        </p:nvSpPr>
        <p:spPr>
          <a:xfrm>
            <a:off x="0" y="1722209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Step 1 – Base Case: n=1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61CEDC2-20A1-425A-B4E4-2F87775CC31F}"/>
                  </a:ext>
                </a:extLst>
              </p:cNvPr>
              <p:cNvSpPr txBox="1"/>
              <p:nvPr/>
            </p:nvSpPr>
            <p:spPr>
              <a:xfrm>
                <a:off x="2038574" y="4180979"/>
                <a:ext cx="19949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True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=1</a:t>
                </a: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61CEDC2-20A1-425A-B4E4-2F87775CC3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574" y="4180979"/>
                <a:ext cx="1994915" cy="369332"/>
              </a:xfrm>
              <a:prstGeom prst="rect">
                <a:avLst/>
              </a:prstGeom>
              <a:blipFill>
                <a:blip r:embed="rId19"/>
                <a:stretch>
                  <a:fillRect l="-2439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8DD10F2-3498-4686-B446-22B978E90B2F}"/>
              </a:ext>
            </a:extLst>
          </p:cNvPr>
          <p:cNvCxnSpPr>
            <a:cxnSpLocks/>
          </p:cNvCxnSpPr>
          <p:nvPr/>
        </p:nvCxnSpPr>
        <p:spPr>
          <a:xfrm>
            <a:off x="1803101" y="4372679"/>
            <a:ext cx="2462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D091EFA-A556-4BF4-B9F0-D1AA4043719E}"/>
              </a:ext>
            </a:extLst>
          </p:cNvPr>
          <p:cNvSpPr txBox="1"/>
          <p:nvPr/>
        </p:nvSpPr>
        <p:spPr>
          <a:xfrm>
            <a:off x="15910" y="5005389"/>
            <a:ext cx="24297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Step 2 – Assumption: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8A57D97-020B-4BB3-AE29-4AAB0867139D}"/>
                  </a:ext>
                </a:extLst>
              </p:cNvPr>
              <p:cNvSpPr txBox="1"/>
              <p:nvPr/>
            </p:nvSpPr>
            <p:spPr>
              <a:xfrm>
                <a:off x="15910" y="5296115"/>
                <a:ext cx="354890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We assume that the claim is true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as the claim was true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= 1 </a:t>
                </a: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8A57D97-020B-4BB3-AE29-4AAB086713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0" y="5296115"/>
                <a:ext cx="3548905" cy="646331"/>
              </a:xfrm>
              <a:prstGeom prst="rect">
                <a:avLst/>
              </a:prstGeom>
              <a:blipFill>
                <a:blip r:embed="rId20"/>
                <a:stretch>
                  <a:fillRect l="-1546" t="-5660" r="-2749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CFB6258-8E90-4B49-91D7-88B7A6D6131E}"/>
                  </a:ext>
                </a:extLst>
              </p:cNvPr>
              <p:cNvSpPr txBox="1"/>
              <p:nvPr/>
            </p:nvSpPr>
            <p:spPr>
              <a:xfrm>
                <a:off x="4378959" y="1147073"/>
                <a:ext cx="2154440" cy="8485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CFB6258-8E90-4B49-91D7-88B7A6D61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959" y="1147073"/>
                <a:ext cx="2154440" cy="84850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9FB795D-2922-4A1C-88E3-F39883DD5E1F}"/>
                  </a:ext>
                </a:extLst>
              </p:cNvPr>
              <p:cNvSpPr txBox="1"/>
              <p:nvPr/>
            </p:nvSpPr>
            <p:spPr>
              <a:xfrm>
                <a:off x="3217623" y="1181396"/>
                <a:ext cx="1247321" cy="8622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9FB795D-2922-4A1C-88E3-F39883DD5E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623" y="1181396"/>
                <a:ext cx="1247321" cy="86222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DA4F15C-F40B-4E51-AACF-06A811FE486E}"/>
                  </a:ext>
                </a:extLst>
              </p:cNvPr>
              <p:cNvSpPr txBox="1"/>
              <p:nvPr/>
            </p:nvSpPr>
            <p:spPr>
              <a:xfrm>
                <a:off x="158944" y="5983376"/>
                <a:ext cx="2407024" cy="8485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DA4F15C-F40B-4E51-AACF-06A811FE4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944" y="5983376"/>
                <a:ext cx="2407024" cy="84850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B1E16168-29D6-4941-8021-D71113ECC32A}"/>
              </a:ext>
            </a:extLst>
          </p:cNvPr>
          <p:cNvSpPr txBox="1"/>
          <p:nvPr/>
        </p:nvSpPr>
        <p:spPr>
          <a:xfrm>
            <a:off x="3237771" y="350967"/>
            <a:ext cx="3788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/>
                </a:solidFill>
              </a:rPr>
              <a:t>Step 3 – Induction Step: 𝑛 - &gt; 𝑛 + 1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C553591-8E1A-4594-994B-1271F7A5FA53}"/>
              </a:ext>
            </a:extLst>
          </p:cNvPr>
          <p:cNvSpPr txBox="1"/>
          <p:nvPr/>
        </p:nvSpPr>
        <p:spPr>
          <a:xfrm>
            <a:off x="3315776" y="772767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LHS: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12D9BB9-CADB-42CF-9A14-C1A8968F1894}"/>
                  </a:ext>
                </a:extLst>
              </p:cNvPr>
              <p:cNvSpPr txBox="1"/>
              <p:nvPr/>
            </p:nvSpPr>
            <p:spPr>
              <a:xfrm>
                <a:off x="3873077" y="4172658"/>
                <a:ext cx="37825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12D9BB9-CADB-42CF-9A14-C1A8968F18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077" y="4172658"/>
                <a:ext cx="378259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6647E6C-EDDD-417C-B5BB-2A9F10B20B97}"/>
                  </a:ext>
                </a:extLst>
              </p:cNvPr>
              <p:cNvSpPr txBox="1"/>
              <p:nvPr/>
            </p:nvSpPr>
            <p:spPr>
              <a:xfrm>
                <a:off x="3830484" y="4837003"/>
                <a:ext cx="37825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6647E6C-EDDD-417C-B5BB-2A9F10B20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484" y="4837003"/>
                <a:ext cx="378259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9A35D2B0-DCF4-4A53-BDAA-72FB757B498C}"/>
                  </a:ext>
                </a:extLst>
              </p:cNvPr>
              <p:cNvSpPr txBox="1"/>
              <p:nvPr/>
            </p:nvSpPr>
            <p:spPr>
              <a:xfrm>
                <a:off x="3810418" y="5442583"/>
                <a:ext cx="37825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9A35D2B0-DCF4-4A53-BDAA-72FB757B4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418" y="5442583"/>
                <a:ext cx="378259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769D377-543B-4128-9B9E-234CE7F19197}"/>
                  </a:ext>
                </a:extLst>
              </p:cNvPr>
              <p:cNvSpPr txBox="1"/>
              <p:nvPr/>
            </p:nvSpPr>
            <p:spPr>
              <a:xfrm>
                <a:off x="3830484" y="5983376"/>
                <a:ext cx="37825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769D377-543B-4128-9B9E-234CE7F191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484" y="5983376"/>
                <a:ext cx="378259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62623A3-4417-4A59-9B23-3786A6C00794}"/>
                  </a:ext>
                </a:extLst>
              </p:cNvPr>
              <p:cNvSpPr txBox="1"/>
              <p:nvPr/>
            </p:nvSpPr>
            <p:spPr>
              <a:xfrm>
                <a:off x="9772997" y="1097161"/>
                <a:ext cx="37825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62623A3-4417-4A59-9B23-3786A6C007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2997" y="1097161"/>
                <a:ext cx="378259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Oval 58">
            <a:extLst>
              <a:ext uri="{FF2B5EF4-FFF2-40B4-BE49-F238E27FC236}">
                <a16:creationId xmlns:a16="http://schemas.microsoft.com/office/drawing/2014/main" id="{9DC82AD8-4D03-44AA-B528-46E440E30F51}"/>
              </a:ext>
            </a:extLst>
          </p:cNvPr>
          <p:cNvSpPr/>
          <p:nvPr/>
        </p:nvSpPr>
        <p:spPr>
          <a:xfrm>
            <a:off x="3967189" y="1096075"/>
            <a:ext cx="1590188" cy="1661148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D651073B-1EE8-43AE-B6D7-542831D50F45}"/>
              </a:ext>
            </a:extLst>
          </p:cNvPr>
          <p:cNvCxnSpPr>
            <a:cxnSpLocks/>
          </p:cNvCxnSpPr>
          <p:nvPr/>
        </p:nvCxnSpPr>
        <p:spPr>
          <a:xfrm rot="5400000">
            <a:off x="1197248" y="3638257"/>
            <a:ext cx="4243507" cy="140122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54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  <p:bldP spid="14" grpId="0"/>
      <p:bldP spid="15" grpId="0"/>
      <p:bldP spid="17" grpId="0"/>
      <p:bldP spid="19" grpId="0"/>
      <p:bldP spid="21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0" grpId="0"/>
      <p:bldP spid="42" grpId="0"/>
      <p:bldP spid="44" grpId="0"/>
      <p:bldP spid="46" grpId="0"/>
      <p:bldP spid="48" grpId="0"/>
      <p:bldP spid="50" grpId="0"/>
      <p:bldP spid="51" grpId="0"/>
      <p:bldP spid="52" grpId="0"/>
      <p:bldP spid="32" grpId="0"/>
      <p:bldP spid="34" grpId="0"/>
      <p:bldP spid="41" grpId="0"/>
      <p:bldP spid="43" grpId="0"/>
      <p:bldP spid="45" grpId="0"/>
      <p:bldP spid="47" grpId="0"/>
      <p:bldP spid="49" grpId="0"/>
      <p:bldP spid="5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668</Words>
  <Application>Microsoft Office PowerPoint</Application>
  <PresentationFormat>Widescreen</PresentationFormat>
  <Paragraphs>156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Proof by Induction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Marion Laanemae</dc:creator>
  <cp:lastModifiedBy>Robin Mae Schreiner</cp:lastModifiedBy>
  <cp:revision>30</cp:revision>
  <dcterms:created xsi:type="dcterms:W3CDTF">2020-10-17T00:50:38Z</dcterms:created>
  <dcterms:modified xsi:type="dcterms:W3CDTF">2021-10-25T15:08:47Z</dcterms:modified>
</cp:coreProperties>
</file>