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6" r:id="rId5"/>
    <p:sldId id="259" r:id="rId6"/>
    <p:sldId id="263" r:id="rId7"/>
    <p:sldId id="264" r:id="rId8"/>
    <p:sldId id="265" r:id="rId9"/>
    <p:sldId id="274" r:id="rId10"/>
    <p:sldId id="275" r:id="rId11"/>
    <p:sldId id="266" r:id="rId12"/>
    <p:sldId id="267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D8DD-328C-4D54-8AF0-50EF27554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6BB93-C67B-4A97-A34A-15349F343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471B5-595E-4683-8C45-61BF09F0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96939-B576-49DD-A654-9CFE0BAB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7B016-0B35-41A6-8DCF-F2E368E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9D03-4F00-476A-8C99-3967E116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55271-3A2F-404D-8E6E-9A7FC0365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00C2-108E-4E2D-BE06-55A6402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13F8E-BDEE-4048-8C89-25990B6A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C1268-62D1-41F6-9223-CEFF42E5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9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48D45-0B4E-45BA-A25B-49F2AD546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B68F0-2A3D-466C-8183-7F1EDF1C2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32662-26F6-4415-93C9-5AEA74A8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9982A-C763-4098-8ECF-8F720EC11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F6AF-1507-4D49-B4B2-429A796E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8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9F64-9EC0-457B-95F3-9D3F98AA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751A-1E70-444B-8481-5830B82A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4D9E3-09D3-4396-A890-BD949FCE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5C66-080D-4A01-A4B5-A66D059F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819B8-1F4E-4C1D-A2AD-9B40E6D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46D1-CAB8-4A12-9655-0EE4EA4F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454B2-6C7E-4135-9050-C1F183AF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5CA5-D316-4745-83F9-18069338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44A7A-6B1F-4672-86BB-740219EB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0C6EC-6CA7-4FA4-8716-A3F5527D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1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93E9-8A82-47F3-89C1-057A0B78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B4D0-3B3A-4C02-AEC6-3A8171A61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B40AC-2B7A-4D55-86F5-DD9BC0D93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D2B8A-5AF9-408C-9E1B-C98D84F8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8793D-6B49-4B53-AAE7-2460DB14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24BD5-F376-4127-8A83-6C50950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5782-599E-43F0-A61C-B231EC6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2B460-148E-482E-B4F2-4487C63E1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5A8D-AECE-43C2-B6E1-BCE62638E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212DC-B4A6-4296-AC2C-A216ADF51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67002-5E2E-4F93-93E5-EA0752DB5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2B1373-44AC-4A8E-B22E-BCC64F43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F9FCB1-4218-40ED-B917-3B2E32DF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5352EC-C292-490F-95CF-C475AABE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5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E69B-516A-43EE-831B-A2BC5390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E9F9F-886C-407E-AD68-E85C2773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86B96-DD5A-4090-ABBB-4569994C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CDBA1-CE9B-4574-B73D-2E6E6E3E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89B9C-D85E-4428-A4DC-FC92EE4C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4BF74-E42A-4593-ADB2-932F8D30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406E4-AA9F-47CB-8574-C00AD48F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7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FF48-1D13-49CD-8D7E-2C8D93FE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EF4B8-6E4D-49D8-9FA0-C4EBDB557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16CD6-7C48-4CB1-8917-AEBAD651F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24B5B-0B98-4F08-B9C9-AF121228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7C75D-8F7A-4CE2-A1A3-72D95B0B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D0CBA-A568-4436-A956-54DB3C41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04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C1A9-477D-47D1-B1FE-AF8F9AD9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25DA7-A8DF-461C-985C-E7C49272D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2250B-4891-4128-AC43-E595DCB71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52346-F5EA-426F-A5F7-B8EB2316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D4048-BC8A-4DD0-8168-8D7A9987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E3F91-AABB-443D-926D-0F5AFBAF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3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9AE99C-1690-4C65-A003-917B316D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60F84-1AD2-4870-B3F0-E7FED1106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28D1-5310-4ECA-A07B-D75F947DA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64FD-4BD4-4A72-8D1A-A0A9053A71B2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F038F-1671-4599-B423-C12EF7009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C583-B19C-4C6B-A37C-10134132F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12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1.png"/><Relationship Id="rId7" Type="http://schemas.openxmlformats.org/officeDocument/2006/relationships/image" Target="../media/image1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12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4.png"/><Relationship Id="rId7" Type="http://schemas.openxmlformats.org/officeDocument/2006/relationships/image" Target="../media/image17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10.png"/><Relationship Id="rId7" Type="http://schemas.openxmlformats.org/officeDocument/2006/relationships/image" Target="../media/image8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10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78AA-5FC7-4188-825E-E286F83C9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93800"/>
          </a:xfrm>
        </p:spPr>
        <p:txBody>
          <a:bodyPr/>
          <a:lstStyle/>
          <a:p>
            <a:r>
              <a:rPr lang="en-GB" dirty="0"/>
              <a:t>Inverse of a Matrix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F42251-4854-4138-956E-630716E35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85"/>
          <a:stretch/>
        </p:blipFill>
        <p:spPr bwMode="auto">
          <a:xfrm>
            <a:off x="3403600" y="1193800"/>
            <a:ext cx="5384800" cy="37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41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F908-068F-4A09-9309-C235FBFB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 my inverse of a matrix correct?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FFF1C2-E837-4A75-8811-F29089BBB9C4}"/>
                  </a:ext>
                </a:extLst>
              </p:cNvPr>
              <p:cNvSpPr txBox="1"/>
              <p:nvPr/>
            </p:nvSpPr>
            <p:spPr>
              <a:xfrm>
                <a:off x="994299" y="1475244"/>
                <a:ext cx="1543308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FFF1C2-E837-4A75-8811-F29089BBB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1475244"/>
                <a:ext cx="1543308" cy="440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E7BBCE-8444-4937-BC81-464150262EC4}"/>
                  </a:ext>
                </a:extLst>
              </p:cNvPr>
              <p:cNvSpPr txBox="1"/>
              <p:nvPr/>
            </p:nvSpPr>
            <p:spPr>
              <a:xfrm>
                <a:off x="994299" y="2273940"/>
                <a:ext cx="5202315" cy="1231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E7BBCE-8444-4937-BC81-464150262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2273940"/>
                <a:ext cx="5202315" cy="12317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053F-9A17-4A03-A67A-724A30B30221}"/>
                  </a:ext>
                </a:extLst>
              </p:cNvPr>
              <p:cNvSpPr txBox="1"/>
              <p:nvPr/>
            </p:nvSpPr>
            <p:spPr>
              <a:xfrm>
                <a:off x="994299" y="3863750"/>
                <a:ext cx="6781472" cy="1146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+4+0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0+2−2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−12+8+4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−4+4+0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0+2+8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8+8−16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−2+2+0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0+1−1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4+4+2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053F-9A17-4A03-A67A-724A30B30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3863750"/>
                <a:ext cx="6781472" cy="1146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F3023E-E808-4B5B-9347-CD73AB51EA4E}"/>
                  </a:ext>
                </a:extLst>
              </p:cNvPr>
              <p:cNvSpPr txBox="1"/>
              <p:nvPr/>
            </p:nvSpPr>
            <p:spPr>
              <a:xfrm>
                <a:off x="994298" y="5368409"/>
                <a:ext cx="2796467" cy="1231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F3023E-E808-4B5B-9347-CD73AB51E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8" y="5368409"/>
                <a:ext cx="2796467" cy="1231747"/>
              </a:xfrm>
              <a:prstGeom prst="rect">
                <a:avLst/>
              </a:prstGeom>
              <a:blipFill>
                <a:blip r:embed="rId5"/>
                <a:stretch>
                  <a:fillRect r="-15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5D86E8-67FC-4126-B0AE-0A31ADF71A79}"/>
                  </a:ext>
                </a:extLst>
              </p:cNvPr>
              <p:cNvSpPr txBox="1"/>
              <p:nvPr/>
            </p:nvSpPr>
            <p:spPr>
              <a:xfrm>
                <a:off x="3834413" y="5383583"/>
                <a:ext cx="2261587" cy="1231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5D86E8-67FC-4126-B0AE-0A31ADF71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413" y="5383583"/>
                <a:ext cx="2261587" cy="12317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80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5578-2342-40FE-B3BC-F4A6B3C3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511"/>
            <a:ext cx="10515600" cy="1325563"/>
          </a:xfrm>
        </p:spPr>
        <p:txBody>
          <a:bodyPr/>
          <a:lstStyle/>
          <a:p>
            <a:r>
              <a:rPr lang="en-GB" dirty="0"/>
              <a:t>Question 2:</a:t>
            </a:r>
            <a:br>
              <a:rPr lang="en-GB" dirty="0"/>
            </a:br>
            <a:r>
              <a:rPr lang="en-GB" dirty="0"/>
              <a:t>Step 1: Matrix determinant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2584D0-F201-46C1-8D82-1D62CFD0006F}"/>
                  </a:ext>
                </a:extLst>
              </p:cNvPr>
              <p:cNvSpPr txBox="1"/>
              <p:nvPr/>
            </p:nvSpPr>
            <p:spPr>
              <a:xfrm>
                <a:off x="1034729" y="1584346"/>
                <a:ext cx="3127459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2584D0-F201-46C1-8D82-1D62CFD00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29" y="1584346"/>
                <a:ext cx="3127459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FEB8AA-D46D-4771-B0B7-833C33D3BB5E}"/>
                  </a:ext>
                </a:extLst>
              </p:cNvPr>
              <p:cNvSpPr txBox="1"/>
              <p:nvPr/>
            </p:nvSpPr>
            <p:spPr>
              <a:xfrm>
                <a:off x="1118586" y="3062795"/>
                <a:ext cx="2978572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FEB8AA-D46D-4771-B0B7-833C33D3B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86" y="3062795"/>
                <a:ext cx="2978572" cy="613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205F11-D6F0-4381-91E9-46ED27F34809}"/>
                  </a:ext>
                </a:extLst>
              </p:cNvPr>
              <p:cNvSpPr txBox="1"/>
              <p:nvPr/>
            </p:nvSpPr>
            <p:spPr>
              <a:xfrm>
                <a:off x="1072102" y="4184329"/>
                <a:ext cx="31822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205F11-D6F0-4381-91E9-46ED27F34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184329"/>
                <a:ext cx="3182281" cy="369332"/>
              </a:xfrm>
              <a:prstGeom prst="rect">
                <a:avLst/>
              </a:prstGeom>
              <a:blipFill>
                <a:blip r:embed="rId4"/>
                <a:stretch>
                  <a:fillRect l="-191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6F442-BD1E-4429-B935-C3017D7DF3CA}"/>
                  </a:ext>
                </a:extLst>
              </p:cNvPr>
              <p:cNvSpPr txBox="1"/>
              <p:nvPr/>
            </p:nvSpPr>
            <p:spPr>
              <a:xfrm>
                <a:off x="4162189" y="4184329"/>
                <a:ext cx="34798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+ 0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6F442-BD1E-4429-B935-C3017D7DF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189" y="4184329"/>
                <a:ext cx="3479863" cy="369332"/>
              </a:xfrm>
              <a:prstGeom prst="rect">
                <a:avLst/>
              </a:prstGeom>
              <a:blipFill>
                <a:blip r:embed="rId5"/>
                <a:stretch>
                  <a:fillRect l="-140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E6113C-514C-4671-A9BE-E87076B8CE22}"/>
                  </a:ext>
                </a:extLst>
              </p:cNvPr>
              <p:cNvSpPr txBox="1"/>
              <p:nvPr/>
            </p:nvSpPr>
            <p:spPr>
              <a:xfrm>
                <a:off x="7642052" y="4184329"/>
                <a:ext cx="3412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−(1×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E6113C-514C-4671-A9BE-E87076B8C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052" y="4184329"/>
                <a:ext cx="3412537" cy="369332"/>
              </a:xfrm>
              <a:prstGeom prst="rect">
                <a:avLst/>
              </a:prstGeom>
              <a:blipFill>
                <a:blip r:embed="rId6"/>
                <a:stretch>
                  <a:fillRect l="-143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560F05-09D9-458C-83D8-43C20521D79C}"/>
                  </a:ext>
                </a:extLst>
              </p:cNvPr>
              <p:cNvSpPr txBox="1"/>
              <p:nvPr/>
            </p:nvSpPr>
            <p:spPr>
              <a:xfrm>
                <a:off x="1072102" y="4952597"/>
                <a:ext cx="4425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−4+6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+1(8−6)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560F05-09D9-458C-83D8-43C20521D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952597"/>
                <a:ext cx="4425122" cy="369332"/>
              </a:xfrm>
              <a:prstGeom prst="rect">
                <a:avLst/>
              </a:prstGeom>
              <a:blipFill>
                <a:blip r:embed="rId7"/>
                <a:stretch>
                  <a:fillRect l="-1240" r="-192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988281-AC6C-4E7F-A3F0-85E869EAA4CD}"/>
                  </a:ext>
                </a:extLst>
              </p:cNvPr>
              <p:cNvSpPr txBox="1"/>
              <p:nvPr/>
            </p:nvSpPr>
            <p:spPr>
              <a:xfrm>
                <a:off x="1118586" y="5720865"/>
                <a:ext cx="21101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−1+0+2=1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988281-AC6C-4E7F-A3F0-85E869EAA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86" y="5720865"/>
                <a:ext cx="2110129" cy="369332"/>
              </a:xfrm>
              <a:prstGeom prst="rect">
                <a:avLst/>
              </a:prstGeom>
              <a:blipFill>
                <a:blip r:embed="rId8"/>
                <a:stretch>
                  <a:fillRect l="-288" r="-288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D5E2E3-CAF0-4D8A-99EA-42A50999957D}"/>
                  </a:ext>
                </a:extLst>
              </p:cNvPr>
              <p:cNvSpPr txBox="1"/>
              <p:nvPr/>
            </p:nvSpPr>
            <p:spPr>
              <a:xfrm>
                <a:off x="4025155" y="3015442"/>
                <a:ext cx="1586884" cy="7067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D5E2E3-CAF0-4D8A-99EA-42A509999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155" y="3015442"/>
                <a:ext cx="1586884" cy="706797"/>
              </a:xfrm>
              <a:prstGeom prst="rect">
                <a:avLst/>
              </a:prstGeom>
              <a:blipFill>
                <a:blip r:embed="rId9"/>
                <a:stretch>
                  <a:fillRect r="-20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1E99BD-0EE9-4345-9404-DF7926276182}"/>
                  </a:ext>
                </a:extLst>
              </p:cNvPr>
              <p:cNvSpPr txBox="1"/>
              <p:nvPr/>
            </p:nvSpPr>
            <p:spPr>
              <a:xfrm>
                <a:off x="5954090" y="3014096"/>
                <a:ext cx="1687962" cy="7081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1E99BD-0EE9-4345-9404-DF7926276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090" y="3014096"/>
                <a:ext cx="1687962" cy="708143"/>
              </a:xfrm>
              <a:prstGeom prst="rect">
                <a:avLst/>
              </a:prstGeom>
              <a:blipFill>
                <a:blip r:embed="rId10"/>
                <a:stretch>
                  <a:fillRect r="-129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2F4900-AD32-4DE7-91F2-7EDED0A910C6}"/>
                  </a:ext>
                </a:extLst>
              </p:cNvPr>
              <p:cNvSpPr txBox="1"/>
              <p:nvPr/>
            </p:nvSpPr>
            <p:spPr>
              <a:xfrm>
                <a:off x="7175377" y="1745446"/>
                <a:ext cx="4019365" cy="508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</m:func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2F4900-AD32-4DE7-91F2-7EDED0A91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377" y="1745446"/>
                <a:ext cx="4019365" cy="508216"/>
              </a:xfrm>
              <a:prstGeom prst="rect">
                <a:avLst/>
              </a:prstGeom>
              <a:blipFill>
                <a:blip r:embed="rId11"/>
                <a:stretch>
                  <a:fillRect b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31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78C9-2FD8-41EA-9C3E-49FADF61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2: Find Cofactor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77F2600-4A7E-413B-AE44-FE9DC7D7768E}"/>
                  </a:ext>
                </a:extLst>
              </p:cNvPr>
              <p:cNvSpPr txBox="1"/>
              <p:nvPr/>
            </p:nvSpPr>
            <p:spPr>
              <a:xfrm>
                <a:off x="1072102" y="1594912"/>
                <a:ext cx="3233568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77F2600-4A7E-413B-AE44-FE9DC7D77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1594912"/>
                <a:ext cx="3233568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015F87-CDA5-43C5-B518-F7690F962500}"/>
                  </a:ext>
                </a:extLst>
              </p:cNvPr>
              <p:cNvSpPr txBox="1"/>
              <p:nvPr/>
            </p:nvSpPr>
            <p:spPr>
              <a:xfrm>
                <a:off x="4853989" y="1506135"/>
                <a:ext cx="4044377" cy="1491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−4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−4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015F87-CDA5-43C5-B518-F7690F962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89" y="1506135"/>
                <a:ext cx="4044377" cy="14914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4A7439-6D23-4D68-B14A-C91C0FA50789}"/>
                  </a:ext>
                </a:extLst>
              </p:cNvPr>
              <p:cNvSpPr txBox="1"/>
              <p:nvPr/>
            </p:nvSpPr>
            <p:spPr>
              <a:xfrm>
                <a:off x="1072102" y="3324882"/>
                <a:ext cx="6992107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(−1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−(−1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−(1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−(1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−(0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−(1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−(0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4A7439-6D23-4D68-B14A-C91C0FA50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3324882"/>
                <a:ext cx="6992107" cy="891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F13C6C-0682-4A26-829B-34A98F7B148E}"/>
                  </a:ext>
                </a:extLst>
              </p:cNvPr>
              <p:cNvSpPr txBox="1"/>
              <p:nvPr/>
            </p:nvSpPr>
            <p:spPr>
              <a:xfrm>
                <a:off x="1072102" y="4600625"/>
                <a:ext cx="2738763" cy="737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−4+6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0+2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1−6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−2−0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−1+4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1−0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F13C6C-0682-4A26-829B-34A98F7B1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600625"/>
                <a:ext cx="2738763" cy="7371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E97FD7-E0E5-4BDF-ACFD-677FA758C28D}"/>
                  </a:ext>
                </a:extLst>
              </p:cNvPr>
              <p:cNvSpPr txBox="1"/>
              <p:nvPr/>
            </p:nvSpPr>
            <p:spPr>
              <a:xfrm>
                <a:off x="1072102" y="5731324"/>
                <a:ext cx="1700017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E97FD7-E0E5-4BDF-ACFD-677FA758C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5731324"/>
                <a:ext cx="1700017" cy="7325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C58403D1-FC25-4689-BF32-26149F67B9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40888" y="5349875"/>
            <a:ext cx="1143000" cy="1143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82A652-33A8-49EB-B9BD-640706303C86}"/>
                  </a:ext>
                </a:extLst>
              </p:cNvPr>
              <p:cNvSpPr txBox="1"/>
              <p:nvPr/>
            </p:nvSpPr>
            <p:spPr>
              <a:xfrm>
                <a:off x="8337320" y="5638991"/>
                <a:ext cx="1872971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82A652-33A8-49EB-B9BD-640706303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7320" y="5638991"/>
                <a:ext cx="1872971" cy="8249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49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B681-06AB-4E73-8BEB-26C3314A5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3: Transpose of cofactor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EAC0580-9BB4-4605-9DAD-C48906FE0845}"/>
                  </a:ext>
                </a:extLst>
              </p:cNvPr>
              <p:cNvSpPr txBox="1"/>
              <p:nvPr/>
            </p:nvSpPr>
            <p:spPr>
              <a:xfrm>
                <a:off x="935271" y="1551259"/>
                <a:ext cx="3571683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𝐶𝑜𝑓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EAC0580-9BB4-4605-9DAD-C48906FE0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71" y="1551259"/>
                <a:ext cx="3571683" cy="11394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69F062-E010-45A3-A7F3-954B952D94BA}"/>
                  </a:ext>
                </a:extLst>
              </p:cNvPr>
              <p:cNvSpPr txBox="1"/>
              <p:nvPr/>
            </p:nvSpPr>
            <p:spPr>
              <a:xfrm>
                <a:off x="935271" y="3008677"/>
                <a:ext cx="4429931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𝐶𝑜𝑓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69F062-E010-45A3-A7F3-954B952D9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71" y="3008677"/>
                <a:ext cx="4429931" cy="11365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DE8C-0956-434D-A592-4DFEC7F8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4: Multiply Transpose matrix by 1/Determinant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FC0323-CA21-4B02-A15A-87A2FB761F79}"/>
                  </a:ext>
                </a:extLst>
              </p:cNvPr>
              <p:cNvSpPr txBox="1"/>
              <p:nvPr/>
            </p:nvSpPr>
            <p:spPr>
              <a:xfrm>
                <a:off x="994299" y="1988597"/>
                <a:ext cx="18532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𝐷𝑒𝑡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FC0323-CA21-4B02-A15A-87A2FB761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1988597"/>
                <a:ext cx="18532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D8275E-1EDA-4847-BCC5-13E6E645B133}"/>
                  </a:ext>
                </a:extLst>
              </p:cNvPr>
              <p:cNvSpPr txBox="1"/>
              <p:nvPr/>
            </p:nvSpPr>
            <p:spPr>
              <a:xfrm>
                <a:off x="838200" y="3319586"/>
                <a:ext cx="4022511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𝐶𝑜𝑓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D8275E-1EDA-4847-BCC5-13E6E645B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19586"/>
                <a:ext cx="4022511" cy="11365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FFA6BE-0948-477D-80B2-61B4A97829AE}"/>
                  </a:ext>
                </a:extLst>
              </p:cNvPr>
              <p:cNvSpPr txBox="1"/>
              <p:nvPr/>
            </p:nvSpPr>
            <p:spPr>
              <a:xfrm>
                <a:off x="838200" y="5356282"/>
                <a:ext cx="6967420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FFA6BE-0948-477D-80B2-61B4A9782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56282"/>
                <a:ext cx="6967420" cy="1136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90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F908-068F-4A09-9309-C235FBFB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 my inverse of a matrix correct?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FFF1C2-E837-4A75-8811-F29089BBB9C4}"/>
                  </a:ext>
                </a:extLst>
              </p:cNvPr>
              <p:cNvSpPr txBox="1"/>
              <p:nvPr/>
            </p:nvSpPr>
            <p:spPr>
              <a:xfrm>
                <a:off x="994299" y="1475244"/>
                <a:ext cx="1543308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FFF1C2-E837-4A75-8811-F29089BBB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1475244"/>
                <a:ext cx="1543308" cy="440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E7BBCE-8444-4937-BC81-464150262EC4}"/>
                  </a:ext>
                </a:extLst>
              </p:cNvPr>
              <p:cNvSpPr txBox="1"/>
              <p:nvPr/>
            </p:nvSpPr>
            <p:spPr>
              <a:xfrm>
                <a:off x="994299" y="2273940"/>
                <a:ext cx="5202315" cy="1231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E7BBCE-8444-4937-BC81-464150262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2273940"/>
                <a:ext cx="5202315" cy="12317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053F-9A17-4A03-A67A-724A30B30221}"/>
                  </a:ext>
                </a:extLst>
              </p:cNvPr>
              <p:cNvSpPr txBox="1"/>
              <p:nvPr/>
            </p:nvSpPr>
            <p:spPr>
              <a:xfrm>
                <a:off x="994299" y="3863750"/>
                <a:ext cx="6522875" cy="1146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1+8−6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0−2+2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−1+2−1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−2+20−18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0−5+6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−2+5−3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2−8+6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0+2−2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2−2+1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053F-9A17-4A03-A67A-724A30B30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3863750"/>
                <a:ext cx="6522875" cy="1146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F3023E-E808-4B5B-9347-CD73AB51EA4E}"/>
                  </a:ext>
                </a:extLst>
              </p:cNvPr>
              <p:cNvSpPr txBox="1"/>
              <p:nvPr/>
            </p:nvSpPr>
            <p:spPr>
              <a:xfrm>
                <a:off x="994299" y="5368409"/>
                <a:ext cx="1908700" cy="1231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F3023E-E808-4B5B-9347-CD73AB51E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5368409"/>
                <a:ext cx="1908700" cy="12317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5578-2342-40FE-B3BC-F4A6B3C3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511"/>
            <a:ext cx="10515600" cy="1325563"/>
          </a:xfrm>
        </p:spPr>
        <p:txBody>
          <a:bodyPr/>
          <a:lstStyle/>
          <a:p>
            <a:r>
              <a:rPr lang="en-GB"/>
              <a:t>Question 3:</a:t>
            </a:r>
            <a:br>
              <a:rPr lang="en-GB" dirty="0"/>
            </a:br>
            <a:r>
              <a:rPr lang="en-GB" dirty="0"/>
              <a:t>Step 1: Matrix determinant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2584D0-F201-46C1-8D82-1D62CFD0006F}"/>
                  </a:ext>
                </a:extLst>
              </p:cNvPr>
              <p:cNvSpPr txBox="1"/>
              <p:nvPr/>
            </p:nvSpPr>
            <p:spPr>
              <a:xfrm>
                <a:off x="1072102" y="1594912"/>
                <a:ext cx="2819400" cy="11008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2584D0-F201-46C1-8D82-1D62CFD00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1594912"/>
                <a:ext cx="2819400" cy="11008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FEB8AA-D46D-4771-B0B7-833C33D3BB5E}"/>
                  </a:ext>
                </a:extLst>
              </p:cNvPr>
              <p:cNvSpPr txBox="1"/>
              <p:nvPr/>
            </p:nvSpPr>
            <p:spPr>
              <a:xfrm>
                <a:off x="1118586" y="3062795"/>
                <a:ext cx="2520112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FEB8AA-D46D-4771-B0B7-833C33D3B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86" y="3062795"/>
                <a:ext cx="2520112" cy="613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205F11-D6F0-4381-91E9-46ED27F34809}"/>
                  </a:ext>
                </a:extLst>
              </p:cNvPr>
              <p:cNvSpPr txBox="1"/>
              <p:nvPr/>
            </p:nvSpPr>
            <p:spPr>
              <a:xfrm>
                <a:off x="1072102" y="4184329"/>
                <a:ext cx="27238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×2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205F11-D6F0-4381-91E9-46ED27F34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184329"/>
                <a:ext cx="2723823" cy="369332"/>
              </a:xfrm>
              <a:prstGeom prst="rect">
                <a:avLst/>
              </a:prstGeom>
              <a:blipFill>
                <a:blip r:embed="rId4"/>
                <a:stretch>
                  <a:fillRect l="-223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6F442-BD1E-4429-B935-C3017D7DF3CA}"/>
                  </a:ext>
                </a:extLst>
              </p:cNvPr>
              <p:cNvSpPr txBox="1"/>
              <p:nvPr/>
            </p:nvSpPr>
            <p:spPr>
              <a:xfrm>
                <a:off x="3795925" y="4201802"/>
                <a:ext cx="30214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+ 0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×2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6F442-BD1E-4429-B935-C3017D7DF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925" y="4201802"/>
                <a:ext cx="3021405" cy="369332"/>
              </a:xfrm>
              <a:prstGeom prst="rect">
                <a:avLst/>
              </a:prstGeom>
              <a:blipFill>
                <a:blip r:embed="rId5"/>
                <a:stretch>
                  <a:fillRect l="-1616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E6113C-514C-4671-A9BE-E87076B8CE22}"/>
                  </a:ext>
                </a:extLst>
              </p:cNvPr>
              <p:cNvSpPr txBox="1"/>
              <p:nvPr/>
            </p:nvSpPr>
            <p:spPr>
              <a:xfrm>
                <a:off x="6817330" y="4201802"/>
                <a:ext cx="29540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E6113C-514C-4671-A9BE-E87076B8C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330" y="4201802"/>
                <a:ext cx="2954078" cy="369332"/>
              </a:xfrm>
              <a:prstGeom prst="rect">
                <a:avLst/>
              </a:prstGeom>
              <a:blipFill>
                <a:blip r:embed="rId6"/>
                <a:stretch>
                  <a:fillRect l="-164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560F05-09D9-458C-83D8-43C20521D79C}"/>
                  </a:ext>
                </a:extLst>
              </p:cNvPr>
              <p:cNvSpPr txBox="1"/>
              <p:nvPr/>
            </p:nvSpPr>
            <p:spPr>
              <a:xfrm>
                <a:off x="1072102" y="4952597"/>
                <a:ext cx="41958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4−1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6−2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+1(3−4)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560F05-09D9-458C-83D8-43C20521D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952597"/>
                <a:ext cx="4195892" cy="369332"/>
              </a:xfrm>
              <a:prstGeom prst="rect">
                <a:avLst/>
              </a:prstGeom>
              <a:blipFill>
                <a:blip r:embed="rId7"/>
                <a:stretch>
                  <a:fillRect l="-1308" r="-218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988281-AC6C-4E7F-A3F0-85E869EAA4CD}"/>
                  </a:ext>
                </a:extLst>
              </p:cNvPr>
              <p:cNvSpPr txBox="1"/>
              <p:nvPr/>
            </p:nvSpPr>
            <p:spPr>
              <a:xfrm>
                <a:off x="1118586" y="5720865"/>
                <a:ext cx="18809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6+0−1=5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988281-AC6C-4E7F-A3F0-85E869EAA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86" y="5720865"/>
                <a:ext cx="1880900" cy="369332"/>
              </a:xfrm>
              <a:prstGeom prst="rect">
                <a:avLst/>
              </a:prstGeom>
              <a:blipFill>
                <a:blip r:embed="rId8"/>
                <a:stretch>
                  <a:fillRect l="-3236" r="-388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D5E2E3-CAF0-4D8A-99EA-42A50999957D}"/>
                  </a:ext>
                </a:extLst>
              </p:cNvPr>
              <p:cNvSpPr txBox="1"/>
              <p:nvPr/>
            </p:nvSpPr>
            <p:spPr>
              <a:xfrm>
                <a:off x="3508899" y="3024178"/>
                <a:ext cx="1586884" cy="7081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D5E2E3-CAF0-4D8A-99EA-42A509999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899" y="3024178"/>
                <a:ext cx="1586884" cy="7081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1E99BD-0EE9-4345-9404-DF7926276182}"/>
                  </a:ext>
                </a:extLst>
              </p:cNvPr>
              <p:cNvSpPr txBox="1"/>
              <p:nvPr/>
            </p:nvSpPr>
            <p:spPr>
              <a:xfrm>
                <a:off x="4866719" y="3032914"/>
                <a:ext cx="1687962" cy="7081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1E99BD-0EE9-4345-9404-DF7926276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719" y="3032914"/>
                <a:ext cx="1687962" cy="7081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2F4900-AD32-4DE7-91F2-7EDED0A910C6}"/>
                  </a:ext>
                </a:extLst>
              </p:cNvPr>
              <p:cNvSpPr txBox="1"/>
              <p:nvPr/>
            </p:nvSpPr>
            <p:spPr>
              <a:xfrm>
                <a:off x="7175377" y="1745446"/>
                <a:ext cx="4019365" cy="508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</m:func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2F4900-AD32-4DE7-91F2-7EDED0A91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377" y="1745446"/>
                <a:ext cx="4019365" cy="508216"/>
              </a:xfrm>
              <a:prstGeom prst="rect">
                <a:avLst/>
              </a:prstGeom>
              <a:blipFill>
                <a:blip r:embed="rId11"/>
                <a:stretch>
                  <a:fillRect b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19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78C9-2FD8-41EA-9C3E-49FADF61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2: Find Cofactor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77F2600-4A7E-413B-AE44-FE9DC7D7768E}"/>
                  </a:ext>
                </a:extLst>
              </p:cNvPr>
              <p:cNvSpPr txBox="1"/>
              <p:nvPr/>
            </p:nvSpPr>
            <p:spPr>
              <a:xfrm>
                <a:off x="1072102" y="1594912"/>
                <a:ext cx="2392514" cy="10665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77F2600-4A7E-413B-AE44-FE9DC7D77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1594912"/>
                <a:ext cx="2392514" cy="10665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015F87-CDA5-43C5-B518-F7690F962500}"/>
                  </a:ext>
                </a:extLst>
              </p:cNvPr>
              <p:cNvSpPr txBox="1"/>
              <p:nvPr/>
            </p:nvSpPr>
            <p:spPr>
              <a:xfrm>
                <a:off x="4853989" y="1506135"/>
                <a:ext cx="3090783" cy="14897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015F87-CDA5-43C5-B518-F7690F962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89" y="1506135"/>
                <a:ext cx="3090783" cy="14897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4A7439-6D23-4D68-B14A-C91C0FA50789}"/>
                  </a:ext>
                </a:extLst>
              </p:cNvPr>
              <p:cNvSpPr txBox="1"/>
              <p:nvPr/>
            </p:nvSpPr>
            <p:spPr>
              <a:xfrm>
                <a:off x="903426" y="3333906"/>
                <a:ext cx="6126485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×2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−(1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−(1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−(1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−(0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−(1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−(0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4A7439-6D23-4D68-B14A-C91C0FA50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26" y="3333906"/>
                <a:ext cx="6126485" cy="891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F13C6C-0682-4A26-829B-34A98F7B148E}"/>
                  </a:ext>
                </a:extLst>
              </p:cNvPr>
              <p:cNvSpPr txBox="1"/>
              <p:nvPr/>
            </p:nvSpPr>
            <p:spPr>
              <a:xfrm>
                <a:off x="1072102" y="4600625"/>
                <a:ext cx="2392514" cy="737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2−0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2−3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F13C6C-0682-4A26-829B-34A98F7B1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600625"/>
                <a:ext cx="2392514" cy="7371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E97FD7-E0E5-4BDF-ACFD-677FA758C28D}"/>
                  </a:ext>
                </a:extLst>
              </p:cNvPr>
              <p:cNvSpPr txBox="1"/>
              <p:nvPr/>
            </p:nvSpPr>
            <p:spPr>
              <a:xfrm>
                <a:off x="1072102" y="5731324"/>
                <a:ext cx="1700016" cy="7546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E97FD7-E0E5-4BDF-ACFD-677FA758C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5731324"/>
                <a:ext cx="1700016" cy="7546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C58403D1-FC25-4689-BF32-26149F67B9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40888" y="5349875"/>
            <a:ext cx="1143000" cy="1143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422CBC0-664B-438B-9835-4AB03EA52BB2}"/>
                  </a:ext>
                </a:extLst>
              </p:cNvPr>
              <p:cNvSpPr txBox="1"/>
              <p:nvPr/>
            </p:nvSpPr>
            <p:spPr>
              <a:xfrm>
                <a:off x="8417354" y="5553197"/>
                <a:ext cx="1700016" cy="7546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422CBC0-664B-438B-9835-4AB03EA52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354" y="5553197"/>
                <a:ext cx="1700016" cy="7546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80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B681-06AB-4E73-8BEB-26C3314A5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3: Transpose of cofactor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EAC0580-9BB4-4605-9DAD-C48906FE0845}"/>
                  </a:ext>
                </a:extLst>
              </p:cNvPr>
              <p:cNvSpPr txBox="1"/>
              <p:nvPr/>
            </p:nvSpPr>
            <p:spPr>
              <a:xfrm>
                <a:off x="935271" y="1551259"/>
                <a:ext cx="3839384" cy="1173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𝐶𝑜𝑓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EAC0580-9BB4-4605-9DAD-C48906FE0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71" y="1551259"/>
                <a:ext cx="3839384" cy="11737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69F062-E010-45A3-A7F3-954B952D94BA}"/>
                  </a:ext>
                </a:extLst>
              </p:cNvPr>
              <p:cNvSpPr txBox="1"/>
              <p:nvPr/>
            </p:nvSpPr>
            <p:spPr>
              <a:xfrm>
                <a:off x="935271" y="3008677"/>
                <a:ext cx="4022511" cy="1173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𝐶𝑜𝑓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69F062-E010-45A3-A7F3-954B952D9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71" y="3008677"/>
                <a:ext cx="4022511" cy="11737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11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DE8C-0956-434D-A592-4DFEC7F8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4: Multiply Transpose matrix by 1/Determinant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FC0323-CA21-4B02-A15A-87A2FB761F79}"/>
                  </a:ext>
                </a:extLst>
              </p:cNvPr>
              <p:cNvSpPr txBox="1"/>
              <p:nvPr/>
            </p:nvSpPr>
            <p:spPr>
              <a:xfrm>
                <a:off x="994299" y="1988597"/>
                <a:ext cx="18532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𝐷𝑒𝑡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FC0323-CA21-4B02-A15A-87A2FB761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1988597"/>
                <a:ext cx="18532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D8275E-1EDA-4847-BCC5-13E6E645B133}"/>
                  </a:ext>
                </a:extLst>
              </p:cNvPr>
              <p:cNvSpPr txBox="1"/>
              <p:nvPr/>
            </p:nvSpPr>
            <p:spPr>
              <a:xfrm>
                <a:off x="838200" y="3319586"/>
                <a:ext cx="4022511" cy="1173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𝐶𝑜𝑓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D8275E-1EDA-4847-BCC5-13E6E645B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19586"/>
                <a:ext cx="4022511" cy="11737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FFA6BE-0948-477D-80B2-61B4A97829AE}"/>
                  </a:ext>
                </a:extLst>
              </p:cNvPr>
              <p:cNvSpPr txBox="1"/>
              <p:nvPr/>
            </p:nvSpPr>
            <p:spPr>
              <a:xfrm>
                <a:off x="838200" y="5356282"/>
                <a:ext cx="3944926" cy="1173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FFA6BE-0948-477D-80B2-61B4A9782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56282"/>
                <a:ext cx="3944926" cy="11737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5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B820-EF8C-4F46-8223-79E440D6C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B147-1E2A-4D35-A36E-99830704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Step 1: Find the determinant</a:t>
            </a:r>
          </a:p>
          <a:p>
            <a:r>
              <a:rPr lang="en-GB" dirty="0"/>
              <a:t>Step 2: Find the Matrix of Cofactors</a:t>
            </a:r>
          </a:p>
          <a:p>
            <a:r>
              <a:rPr lang="en-GB" dirty="0"/>
              <a:t>Step 3: Find the Transpose of Cofactor matrix</a:t>
            </a:r>
          </a:p>
          <a:p>
            <a:r>
              <a:rPr lang="en-GB" dirty="0"/>
              <a:t>Step 4: Multiply Transpose matrix by 1/Determinant.</a:t>
            </a:r>
          </a:p>
        </p:txBody>
      </p:sp>
    </p:spTree>
    <p:extLst>
      <p:ext uri="{BB962C8B-B14F-4D97-AF65-F5344CB8AC3E}">
        <p14:creationId xmlns:p14="http://schemas.microsoft.com/office/powerpoint/2010/main" val="110728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F908-068F-4A09-9309-C235FBFB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 my inverse of a matrix correct?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FFF1C2-E837-4A75-8811-F29089BBB9C4}"/>
                  </a:ext>
                </a:extLst>
              </p:cNvPr>
              <p:cNvSpPr txBox="1"/>
              <p:nvPr/>
            </p:nvSpPr>
            <p:spPr>
              <a:xfrm>
                <a:off x="994299" y="1475244"/>
                <a:ext cx="1543308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FFF1C2-E837-4A75-8811-F29089BBB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1475244"/>
                <a:ext cx="1543308" cy="440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E7BBCE-8444-4937-BC81-464150262EC4}"/>
                  </a:ext>
                </a:extLst>
              </p:cNvPr>
              <p:cNvSpPr txBox="1"/>
              <p:nvPr/>
            </p:nvSpPr>
            <p:spPr>
              <a:xfrm>
                <a:off x="994300" y="2273940"/>
                <a:ext cx="4776186" cy="12661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E7BBCE-8444-4937-BC81-464150262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300" y="2273940"/>
                <a:ext cx="4776186" cy="12661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053F-9A17-4A03-A67A-724A30B30221}"/>
                  </a:ext>
                </a:extLst>
              </p:cNvPr>
              <p:cNvSpPr txBox="1"/>
              <p:nvPr/>
            </p:nvSpPr>
            <p:spPr>
              <a:xfrm>
                <a:off x="994299" y="3863750"/>
                <a:ext cx="6582699" cy="1146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+3−4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0+2−2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3+1−4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−8+6+2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0+4+1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−4+2+2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−2−6+8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0−4+4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−1−2+8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053F-9A17-4A03-A67A-724A30B30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3863750"/>
                <a:ext cx="6582699" cy="1146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F3023E-E808-4B5B-9347-CD73AB51EA4E}"/>
                  </a:ext>
                </a:extLst>
              </p:cNvPr>
              <p:cNvSpPr txBox="1"/>
              <p:nvPr/>
            </p:nvSpPr>
            <p:spPr>
              <a:xfrm>
                <a:off x="994298" y="5368409"/>
                <a:ext cx="4625267" cy="12689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F3023E-E808-4B5B-9347-CD73AB51E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8" y="5368409"/>
                <a:ext cx="4625267" cy="12689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0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C70EC-DC35-4874-9DAA-953D86E9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29E0F7-07D2-4B9C-BB71-64A9961C039E}"/>
                  </a:ext>
                </a:extLst>
              </p:cNvPr>
              <p:cNvSpPr txBox="1"/>
              <p:nvPr/>
            </p:nvSpPr>
            <p:spPr>
              <a:xfrm>
                <a:off x="3604333" y="2663300"/>
                <a:ext cx="5414624" cy="1243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4000" b="0" i="0" smtClean="0">
                                  <a:latin typeface="Cambria Math" panose="02040503050406030204" pitchFamily="18" charset="0"/>
                                </a:rPr>
                                <m:t>det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4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𝑐𝑜𝑓</m:t>
                          </m:r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29E0F7-07D2-4B9C-BB71-64A9961C0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333" y="2663300"/>
                <a:ext cx="5414624" cy="1243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19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F9C9-D8CB-4785-A7AD-DCE8CB30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Minor Matrix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27ECEB-57AA-4ECD-ADDC-338FAA17A84C}"/>
              </a:ext>
            </a:extLst>
          </p:cNvPr>
          <p:cNvGrpSpPr/>
          <p:nvPr/>
        </p:nvGrpSpPr>
        <p:grpSpPr>
          <a:xfrm>
            <a:off x="7468993" y="1711803"/>
            <a:ext cx="3005506" cy="3381847"/>
            <a:chOff x="6448062" y="1667413"/>
            <a:chExt cx="3005506" cy="338184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7091C2D-EC22-452B-B236-AA0C60170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48062" y="1667413"/>
              <a:ext cx="2686425" cy="338184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A3C38CD-C61C-4759-9CC9-1FC971AAE83B}"/>
                </a:ext>
              </a:extLst>
            </p:cNvPr>
            <p:cNvSpPr/>
            <p:nvPr/>
          </p:nvSpPr>
          <p:spPr>
            <a:xfrm>
              <a:off x="7872418" y="3710219"/>
              <a:ext cx="1581150" cy="10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85792A-1D4C-4E32-8AC3-88968E234E77}"/>
              </a:ext>
            </a:extLst>
          </p:cNvPr>
          <p:cNvGrpSpPr/>
          <p:nvPr/>
        </p:nvGrpSpPr>
        <p:grpSpPr>
          <a:xfrm>
            <a:off x="4697404" y="1674237"/>
            <a:ext cx="2771589" cy="3396137"/>
            <a:chOff x="3676473" y="1629847"/>
            <a:chExt cx="2771589" cy="339613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C25682E-25B9-4464-AD04-6144BBEFA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6473" y="1629847"/>
              <a:ext cx="2534004" cy="3324689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7F011F-EC87-4819-9D07-0DC3ABC3AD1A}"/>
                </a:ext>
              </a:extLst>
            </p:cNvPr>
            <p:cNvSpPr/>
            <p:nvPr/>
          </p:nvSpPr>
          <p:spPr>
            <a:xfrm>
              <a:off x="5219974" y="4009984"/>
              <a:ext cx="1228088" cy="10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85AB8D-58C2-465E-BF31-EBC52B3CC16A}"/>
              </a:ext>
            </a:extLst>
          </p:cNvPr>
          <p:cNvGrpSpPr/>
          <p:nvPr/>
        </p:nvGrpSpPr>
        <p:grpSpPr>
          <a:xfrm>
            <a:off x="1859131" y="1602790"/>
            <a:ext cx="2642005" cy="3467584"/>
            <a:chOff x="838200" y="1558400"/>
            <a:chExt cx="2642005" cy="346758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32DD832-8683-4D91-B7D6-3BFD7E8256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200" y="1558400"/>
              <a:ext cx="2600688" cy="3467584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DD09EC-D8A1-417B-8002-BC2F05814D6C}"/>
                </a:ext>
              </a:extLst>
            </p:cNvPr>
            <p:cNvSpPr/>
            <p:nvPr/>
          </p:nvSpPr>
          <p:spPr>
            <a:xfrm>
              <a:off x="2252117" y="4009984"/>
              <a:ext cx="1228088" cy="10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641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5578-2342-40FE-B3BC-F4A6B3C3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511"/>
            <a:ext cx="10515600" cy="1325563"/>
          </a:xfrm>
        </p:spPr>
        <p:txBody>
          <a:bodyPr/>
          <a:lstStyle/>
          <a:p>
            <a:r>
              <a:rPr lang="en-GB" dirty="0"/>
              <a:t>Question 1:</a:t>
            </a:r>
            <a:br>
              <a:rPr lang="en-GB" dirty="0"/>
            </a:br>
            <a:r>
              <a:rPr lang="en-GB" dirty="0"/>
              <a:t>Step 1: Matrix determinant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2584D0-F201-46C1-8D82-1D62CFD0006F}"/>
                  </a:ext>
                </a:extLst>
              </p:cNvPr>
              <p:cNvSpPr txBox="1"/>
              <p:nvPr/>
            </p:nvSpPr>
            <p:spPr>
              <a:xfrm>
                <a:off x="1072102" y="1594912"/>
                <a:ext cx="2819400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2584D0-F201-46C1-8D82-1D62CFD00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1594912"/>
                <a:ext cx="2819400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FEB8AA-D46D-4771-B0B7-833C33D3BB5E}"/>
                  </a:ext>
                </a:extLst>
              </p:cNvPr>
              <p:cNvSpPr txBox="1"/>
              <p:nvPr/>
            </p:nvSpPr>
            <p:spPr>
              <a:xfrm>
                <a:off x="1118586" y="3062795"/>
                <a:ext cx="2749342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FEB8AA-D46D-4771-B0B7-833C33D3B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86" y="3062795"/>
                <a:ext cx="2749342" cy="613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205F11-D6F0-4381-91E9-46ED27F34809}"/>
                  </a:ext>
                </a:extLst>
              </p:cNvPr>
              <p:cNvSpPr txBox="1"/>
              <p:nvPr/>
            </p:nvSpPr>
            <p:spPr>
              <a:xfrm>
                <a:off x="1072102" y="4184329"/>
                <a:ext cx="29530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×2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4×−1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205F11-D6F0-4381-91E9-46ED27F34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184329"/>
                <a:ext cx="2953053" cy="369332"/>
              </a:xfrm>
              <a:prstGeom prst="rect">
                <a:avLst/>
              </a:prstGeom>
              <a:blipFill>
                <a:blip r:embed="rId4"/>
                <a:stretch>
                  <a:fillRect l="-206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6F442-BD1E-4429-B935-C3017D7DF3CA}"/>
                  </a:ext>
                </a:extLst>
              </p:cNvPr>
              <p:cNvSpPr txBox="1"/>
              <p:nvPr/>
            </p:nvSpPr>
            <p:spPr>
              <a:xfrm>
                <a:off x="4025155" y="4184329"/>
                <a:ext cx="30214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+ 0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×2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−(4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6F442-BD1E-4429-B935-C3017D7DF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155" y="4184329"/>
                <a:ext cx="3021405" cy="369332"/>
              </a:xfrm>
              <a:prstGeom prst="rect">
                <a:avLst/>
              </a:prstGeom>
              <a:blipFill>
                <a:blip r:embed="rId5"/>
                <a:stretch>
                  <a:fillRect l="-161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E6113C-514C-4671-A9BE-E87076B8CE22}"/>
                  </a:ext>
                </a:extLst>
              </p:cNvPr>
              <p:cNvSpPr txBox="1"/>
              <p:nvPr/>
            </p:nvSpPr>
            <p:spPr>
              <a:xfrm>
                <a:off x="7046560" y="4201802"/>
                <a:ext cx="3183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×−1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−(1×0)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E6113C-514C-4671-A9BE-E87076B8C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560" y="4201802"/>
                <a:ext cx="3183307" cy="369332"/>
              </a:xfrm>
              <a:prstGeom prst="rect">
                <a:avLst/>
              </a:prstGeom>
              <a:blipFill>
                <a:blip r:embed="rId6"/>
                <a:stretch>
                  <a:fillRect l="-19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560F05-09D9-458C-83D8-43C20521D79C}"/>
                  </a:ext>
                </a:extLst>
              </p:cNvPr>
              <p:cNvSpPr txBox="1"/>
              <p:nvPr/>
            </p:nvSpPr>
            <p:spPr>
              <a:xfrm>
                <a:off x="1072102" y="4952597"/>
                <a:ext cx="4425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2+4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4−0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−2(−2−0)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560F05-09D9-458C-83D8-43C20521D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952597"/>
                <a:ext cx="4425122" cy="369332"/>
              </a:xfrm>
              <a:prstGeom prst="rect">
                <a:avLst/>
              </a:prstGeom>
              <a:blipFill>
                <a:blip r:embed="rId7"/>
                <a:stretch>
                  <a:fillRect l="-1240" r="-192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988281-AC6C-4E7F-A3F0-85E869EAA4CD}"/>
                  </a:ext>
                </a:extLst>
              </p:cNvPr>
              <p:cNvSpPr txBox="1"/>
              <p:nvPr/>
            </p:nvSpPr>
            <p:spPr>
              <a:xfrm>
                <a:off x="1118586" y="5720865"/>
                <a:ext cx="20508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6+0+4=10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F988281-AC6C-4E7F-A3F0-85E869EAA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86" y="5720865"/>
                <a:ext cx="2050818" cy="369332"/>
              </a:xfrm>
              <a:prstGeom prst="rect">
                <a:avLst/>
              </a:prstGeom>
              <a:blipFill>
                <a:blip r:embed="rId8"/>
                <a:stretch>
                  <a:fillRect l="-2967" r="-326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D5E2E3-CAF0-4D8A-99EA-42A50999957D}"/>
                  </a:ext>
                </a:extLst>
              </p:cNvPr>
              <p:cNvSpPr txBox="1"/>
              <p:nvPr/>
            </p:nvSpPr>
            <p:spPr>
              <a:xfrm>
                <a:off x="3748596" y="3015442"/>
                <a:ext cx="1586884" cy="7081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D5E2E3-CAF0-4D8A-99EA-42A509999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596" y="3015442"/>
                <a:ext cx="1586884" cy="7081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1E99BD-0EE9-4345-9404-DF7926276182}"/>
                  </a:ext>
                </a:extLst>
              </p:cNvPr>
              <p:cNvSpPr txBox="1"/>
              <p:nvPr/>
            </p:nvSpPr>
            <p:spPr>
              <a:xfrm>
                <a:off x="5168560" y="3024178"/>
                <a:ext cx="1687962" cy="7081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1E99BD-0EE9-4345-9404-DF7926276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560" y="3024178"/>
                <a:ext cx="1687962" cy="7081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2F4900-AD32-4DE7-91F2-7EDED0A910C6}"/>
                  </a:ext>
                </a:extLst>
              </p:cNvPr>
              <p:cNvSpPr txBox="1"/>
              <p:nvPr/>
            </p:nvSpPr>
            <p:spPr>
              <a:xfrm>
                <a:off x="7175377" y="1745446"/>
                <a:ext cx="4019365" cy="508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</m:func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2F4900-AD32-4DE7-91F2-7EDED0A91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377" y="1745446"/>
                <a:ext cx="4019365" cy="508216"/>
              </a:xfrm>
              <a:prstGeom prst="rect">
                <a:avLst/>
              </a:prstGeom>
              <a:blipFill>
                <a:blip r:embed="rId11"/>
                <a:stretch>
                  <a:fillRect b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36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78C9-2FD8-41EA-9C3E-49FADF61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2: Find Cofactor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77F2600-4A7E-413B-AE44-FE9DC7D7768E}"/>
                  </a:ext>
                </a:extLst>
              </p:cNvPr>
              <p:cNvSpPr txBox="1"/>
              <p:nvPr/>
            </p:nvSpPr>
            <p:spPr>
              <a:xfrm>
                <a:off x="1072102" y="1594912"/>
                <a:ext cx="2819400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77F2600-4A7E-413B-AE44-FE9DC7D77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1594912"/>
                <a:ext cx="2819400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015F87-CDA5-43C5-B518-F7690F962500}"/>
                  </a:ext>
                </a:extLst>
              </p:cNvPr>
              <p:cNvSpPr txBox="1"/>
              <p:nvPr/>
            </p:nvSpPr>
            <p:spPr>
              <a:xfrm>
                <a:off x="4853989" y="1506135"/>
                <a:ext cx="3781484" cy="1521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015F87-CDA5-43C5-B518-F7690F962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89" y="1506135"/>
                <a:ext cx="3781484" cy="1521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4A7439-6D23-4D68-B14A-C91C0FA50789}"/>
                  </a:ext>
                </a:extLst>
              </p:cNvPr>
              <p:cNvSpPr txBox="1"/>
              <p:nvPr/>
            </p:nvSpPr>
            <p:spPr>
              <a:xfrm>
                <a:off x="1072102" y="3324882"/>
                <a:ext cx="6645857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×2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−(4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−(−2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−(−2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−(0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−(−2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(−2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−(0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4A7439-6D23-4D68-B14A-C91C0FA50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3324882"/>
                <a:ext cx="6645857" cy="891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F13C6C-0682-4A26-829B-34A98F7B148E}"/>
                  </a:ext>
                </a:extLst>
              </p:cNvPr>
              <p:cNvSpPr txBox="1"/>
              <p:nvPr/>
            </p:nvSpPr>
            <p:spPr>
              <a:xfrm>
                <a:off x="1072102" y="4600625"/>
                <a:ext cx="2565639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−2−0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2−0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−1−0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0+2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4+4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1−0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F13C6C-0682-4A26-829B-34A98F7B1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4600625"/>
                <a:ext cx="2565639" cy="730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E97FD7-E0E5-4BDF-ACFD-677FA758C28D}"/>
                  </a:ext>
                </a:extLst>
              </p:cNvPr>
              <p:cNvSpPr txBox="1"/>
              <p:nvPr/>
            </p:nvSpPr>
            <p:spPr>
              <a:xfrm>
                <a:off x="1072102" y="5731324"/>
                <a:ext cx="1526892" cy="737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E97FD7-E0E5-4BDF-ACFD-677FA758C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02" y="5731324"/>
                <a:ext cx="1526892" cy="7371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C58403D1-FC25-4689-BF32-26149F67B9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40888" y="5349875"/>
            <a:ext cx="1143000" cy="1143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422CBC0-664B-438B-9835-4AB03EA52BB2}"/>
                  </a:ext>
                </a:extLst>
              </p:cNvPr>
              <p:cNvSpPr txBox="1"/>
              <p:nvPr/>
            </p:nvSpPr>
            <p:spPr>
              <a:xfrm>
                <a:off x="8410269" y="5555088"/>
                <a:ext cx="1526892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422CBC0-664B-438B-9835-4AB03EA52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0269" y="5555088"/>
                <a:ext cx="1526892" cy="7325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83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B681-06AB-4E73-8BEB-26C3314A5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3: Transpose of cofactor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EAC0580-9BB4-4605-9DAD-C48906FE0845}"/>
                  </a:ext>
                </a:extLst>
              </p:cNvPr>
              <p:cNvSpPr txBox="1"/>
              <p:nvPr/>
            </p:nvSpPr>
            <p:spPr>
              <a:xfrm>
                <a:off x="935271" y="1551259"/>
                <a:ext cx="3571683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𝐶𝑜𝑓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EAC0580-9BB4-4605-9DAD-C48906FE0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71" y="1551259"/>
                <a:ext cx="3571683" cy="11394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69F062-E010-45A3-A7F3-954B952D94BA}"/>
                  </a:ext>
                </a:extLst>
              </p:cNvPr>
              <p:cNvSpPr txBox="1"/>
              <p:nvPr/>
            </p:nvSpPr>
            <p:spPr>
              <a:xfrm>
                <a:off x="935271" y="3008677"/>
                <a:ext cx="3754810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𝐶𝑜𝑓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69F062-E010-45A3-A7F3-954B952D9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71" y="3008677"/>
                <a:ext cx="3754810" cy="11365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31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DE8C-0956-434D-A592-4DFEC7F8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4: Multiply Transpose matrix by 1/Determinant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FC0323-CA21-4B02-A15A-87A2FB761F79}"/>
                  </a:ext>
                </a:extLst>
              </p:cNvPr>
              <p:cNvSpPr txBox="1"/>
              <p:nvPr/>
            </p:nvSpPr>
            <p:spPr>
              <a:xfrm>
                <a:off x="994299" y="1988597"/>
                <a:ext cx="20519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𝐷𝑒𝑡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FC0323-CA21-4B02-A15A-87A2FB761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9" y="1988597"/>
                <a:ext cx="205197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D8275E-1EDA-4847-BCC5-13E6E645B133}"/>
                  </a:ext>
                </a:extLst>
              </p:cNvPr>
              <p:cNvSpPr txBox="1"/>
              <p:nvPr/>
            </p:nvSpPr>
            <p:spPr>
              <a:xfrm>
                <a:off x="838200" y="3319586"/>
                <a:ext cx="3754810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𝐶𝑜𝑓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D8275E-1EDA-4847-BCC5-13E6E645B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19586"/>
                <a:ext cx="3754810" cy="11365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FFA6BE-0948-477D-80B2-61B4A97829AE}"/>
                  </a:ext>
                </a:extLst>
              </p:cNvPr>
              <p:cNvSpPr txBox="1"/>
              <p:nvPr/>
            </p:nvSpPr>
            <p:spPr>
              <a:xfrm>
                <a:off x="838200" y="5356282"/>
                <a:ext cx="3982051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FFA6BE-0948-477D-80B2-61B4A9782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56282"/>
                <a:ext cx="3982051" cy="1136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98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1DB1E-D86B-48B3-9D41-B123405A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00889A-2D82-4D0F-9A62-1104512FFB5C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1888787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00889A-2D82-4D0F-9A62-1104512FF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1888787" cy="7184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90DAC5-E3F9-4B0A-9A52-3EBA5F963ED0}"/>
                  </a:ext>
                </a:extLst>
              </p:cNvPr>
              <p:cNvSpPr txBox="1"/>
              <p:nvPr/>
            </p:nvSpPr>
            <p:spPr>
              <a:xfrm>
                <a:off x="838200" y="2595303"/>
                <a:ext cx="2546403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90DAC5-E3F9-4B0A-9A52-3EBA5F963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95303"/>
                <a:ext cx="2546403" cy="11394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2BB3BA-8573-4696-A262-B8650D79FC61}"/>
                  </a:ext>
                </a:extLst>
              </p:cNvPr>
              <p:cNvSpPr txBox="1"/>
              <p:nvPr/>
            </p:nvSpPr>
            <p:spPr>
              <a:xfrm>
                <a:off x="838199" y="3971068"/>
                <a:ext cx="253171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2BB3BA-8573-4696-A262-B8650D79F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971068"/>
                <a:ext cx="2531719" cy="1139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C59878A-23EB-44BE-965F-5EE2B27D7229}"/>
              </a:ext>
            </a:extLst>
          </p:cNvPr>
          <p:cNvSpPr txBox="1"/>
          <p:nvPr/>
        </p:nvSpPr>
        <p:spPr>
          <a:xfrm>
            <a:off x="3737499" y="4429957"/>
            <a:ext cx="385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IT IS JUST 3x3 MATRIX (NOT IDENTITY)</a:t>
            </a:r>
          </a:p>
        </p:txBody>
      </p:sp>
    </p:spTree>
    <p:extLst>
      <p:ext uri="{BB962C8B-B14F-4D97-AF65-F5344CB8AC3E}">
        <p14:creationId xmlns:p14="http://schemas.microsoft.com/office/powerpoint/2010/main" val="346990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433</Words>
  <Application>Microsoft Office PowerPoint</Application>
  <PresentationFormat>Widescreen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Inverse of a Matrix</vt:lpstr>
      <vt:lpstr>Steps</vt:lpstr>
      <vt:lpstr>Formula</vt:lpstr>
      <vt:lpstr>Identifying Minor Matrix</vt:lpstr>
      <vt:lpstr>Question 1: Step 1: Matrix determinant</vt:lpstr>
      <vt:lpstr>Step 2: Find Cofactor Matrix</vt:lpstr>
      <vt:lpstr>Step 3: Transpose of cofactor matrix</vt:lpstr>
      <vt:lpstr>Step 4: Multiply Transpose matrix by 1/Determinant</vt:lpstr>
      <vt:lpstr>Question</vt:lpstr>
      <vt:lpstr>Was my inverse of a matrix correct?</vt:lpstr>
      <vt:lpstr>Question 2: Step 1: Matrix determinant</vt:lpstr>
      <vt:lpstr>Step 2: Find Cofactor Matrix</vt:lpstr>
      <vt:lpstr>Step 3: Transpose of cofactor matrix</vt:lpstr>
      <vt:lpstr>Step 4: Multiply Transpose matrix by 1/Determinant</vt:lpstr>
      <vt:lpstr>Was my inverse of a matrix correct?</vt:lpstr>
      <vt:lpstr>Question 3: Step 1: Matrix determinant</vt:lpstr>
      <vt:lpstr>Step 2: Find Cofactor Matrix</vt:lpstr>
      <vt:lpstr>Step 3: Transpose of cofactor matrix</vt:lpstr>
      <vt:lpstr>Step 4: Multiply Transpose matrix by 1/Determinant</vt:lpstr>
      <vt:lpstr>Was my inverse of a matrix correct?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Laanemae</dc:creator>
  <cp:lastModifiedBy>Marion Laanemae</cp:lastModifiedBy>
  <cp:revision>92</cp:revision>
  <dcterms:created xsi:type="dcterms:W3CDTF">2020-10-17T00:50:38Z</dcterms:created>
  <dcterms:modified xsi:type="dcterms:W3CDTF">2020-11-25T14:12:01Z</dcterms:modified>
</cp:coreProperties>
</file>