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67" r:id="rId6"/>
    <p:sldId id="263" r:id="rId7"/>
    <p:sldId id="257" r:id="rId8"/>
    <p:sldId id="259" r:id="rId9"/>
    <p:sldId id="265" r:id="rId10"/>
    <p:sldId id="266" r:id="rId11"/>
    <p:sldId id="268" r:id="rId12"/>
    <p:sldId id="258" r:id="rId13"/>
    <p:sldId id="270" r:id="rId14"/>
    <p:sldId id="271" r:id="rId15"/>
    <p:sldId id="269" r:id="rId16"/>
    <p:sldId id="260" r:id="rId17"/>
    <p:sldId id="272" r:id="rId18"/>
    <p:sldId id="261" r:id="rId19"/>
    <p:sldId id="274" r:id="rId20"/>
    <p:sldId id="273" r:id="rId21"/>
    <p:sldId id="262" r:id="rId22"/>
    <p:sldId id="275" r:id="rId23"/>
    <p:sldId id="26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FE9709-80FB-4194-9495-4DAF5D389A9B}" v="70" dt="2020-11-22T15:25:52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7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7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15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4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512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767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68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33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56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82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5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5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1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0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5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4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0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A37156-AC75-424D-BC59-56581CFD25E7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338CC75-6FE7-437F-B6BB-FBB06B701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2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formatter.com/java-regex-tester.html" TargetMode="External"/><Relationship Id="rId2" Type="http://schemas.openxmlformats.org/officeDocument/2006/relationships/hyperlink" Target="https://www.tutorialspoint.com/java/java_regular_expression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oracle.com/javase/7/docs/api/java/util/regex/Matcher.html" TargetMode="External"/><Relationship Id="rId4" Type="http://schemas.openxmlformats.org/officeDocument/2006/relationships/hyperlink" Target="https://docs.oracle.com/javase/7/docs/api/java/util/regex/Pattern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rd.gg/nshRb6d" TargetMode="External"/><Relationship Id="rId2" Type="http://schemas.openxmlformats.org/officeDocument/2006/relationships/hyperlink" Target="https://discord.gg/KWaUsj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Tpp5n_CppQ&amp;t=300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987E8C-C44E-4859-AC68-6295EFE44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69773"/>
            <a:ext cx="8825658" cy="2870161"/>
          </a:xfrm>
        </p:spPr>
        <p:txBody>
          <a:bodyPr anchor="b">
            <a:normAutofit/>
          </a:bodyPr>
          <a:lstStyle/>
          <a:p>
            <a:pPr algn="ctr"/>
            <a:r>
              <a:rPr lang="en-GB">
                <a:solidFill>
                  <a:schemeClr val="tx1"/>
                </a:solidFill>
              </a:rPr>
              <a:t>Compilers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358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88522-90D7-49C9-8950-5F462E943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Lexer – regular expression approach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E984B-3945-4F39-ACCF-1D0508A88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import </a:t>
            </a:r>
            <a:r>
              <a:rPr lang="en-GB" dirty="0" err="1"/>
              <a:t>java.util.regex.Matcher</a:t>
            </a:r>
            <a:r>
              <a:rPr lang="en-GB" dirty="0"/>
              <a:t>;</a:t>
            </a:r>
          </a:p>
          <a:p>
            <a:r>
              <a:rPr lang="en-GB" dirty="0"/>
              <a:t>import </a:t>
            </a:r>
            <a:r>
              <a:rPr lang="en-GB" dirty="0" err="1"/>
              <a:t>java.util.regex.Pattern</a:t>
            </a:r>
            <a:r>
              <a:rPr lang="en-GB" dirty="0"/>
              <a:t>;</a:t>
            </a:r>
          </a:p>
          <a:p>
            <a:r>
              <a:rPr lang="en-GB" dirty="0"/>
              <a:t>Most of the regular expressions for this language are very simple, for example the regular expression for </a:t>
            </a:r>
            <a:r>
              <a:rPr lang="en-GB" dirty="0" err="1"/>
              <a:t>T_LessEq</a:t>
            </a:r>
            <a:r>
              <a:rPr lang="en-GB" dirty="0"/>
              <a:t> is just “&lt;=“, and any part of the input string that matches &lt;= is lexed as </a:t>
            </a:r>
            <a:r>
              <a:rPr lang="en-GB" dirty="0" err="1"/>
              <a:t>T_LessEq</a:t>
            </a:r>
            <a:endParaRPr lang="en-GB" dirty="0"/>
          </a:p>
          <a:p>
            <a:r>
              <a:rPr lang="en-GB" dirty="0"/>
              <a:t>Once the expressions are defined it is just a matter of looping through the token list and using the Matcher class to compare the string to each of the expressions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07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E0F0-603E-4185-9552-3007DBF1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Lexer – regular expression approach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0ED5-B082-419F-BFE5-053686D86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tutorial on </a:t>
            </a:r>
            <a:r>
              <a:rPr lang="en-GB" dirty="0" err="1"/>
              <a:t>RegExp</a:t>
            </a:r>
            <a:r>
              <a:rPr lang="en-GB" dirty="0"/>
              <a:t> in Java gives a basic outline of a solution to this task: </a:t>
            </a:r>
            <a:r>
              <a:rPr lang="en-GB" dirty="0">
                <a:hlinkClick r:id="rId2"/>
              </a:rPr>
              <a:t>https://www.tutorialspoint.com/java/java_regular_expressions.htm</a:t>
            </a:r>
            <a:endParaRPr lang="en-GB" dirty="0"/>
          </a:p>
          <a:p>
            <a:pPr lvl="1"/>
            <a:r>
              <a:rPr lang="en-GB" dirty="0"/>
              <a:t>However there are slight differences, i.e. you want to use while(</a:t>
            </a:r>
            <a:r>
              <a:rPr lang="en-GB" dirty="0" err="1"/>
              <a:t>matcher.find</a:t>
            </a:r>
            <a:r>
              <a:rPr lang="en-GB" dirty="0"/>
              <a:t>()) and some over changes but it will mostly be the same  </a:t>
            </a:r>
          </a:p>
          <a:p>
            <a:r>
              <a:rPr lang="en-GB" dirty="0"/>
              <a:t>And if you want to check your regular expressions the following link is useful: </a:t>
            </a:r>
            <a:r>
              <a:rPr lang="en-GB" dirty="0">
                <a:hlinkClick r:id="rId3"/>
              </a:rPr>
              <a:t>https://www.freeformatter.com/java-regex-tester.html</a:t>
            </a:r>
            <a:endParaRPr lang="en-GB" dirty="0"/>
          </a:p>
          <a:p>
            <a:r>
              <a:rPr lang="en-GB" dirty="0"/>
              <a:t>The official Java documentation may be helpful as well: </a:t>
            </a:r>
            <a:r>
              <a:rPr lang="en-GB" dirty="0">
                <a:hlinkClick r:id="rId4"/>
              </a:rPr>
              <a:t>https://docs.oracle.com/javase/7/docs/api/java/util/regex/Pattern.html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https://docs.oracle.com/javase/7/docs/api/java/util/regex/Matcher.html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174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E4EA7-F578-4A03-804E-16F31027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Lexer output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69D0FB-1A8D-449B-B830-023D2CC23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2328" y="2603500"/>
            <a:ext cx="3311656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83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36D3-6768-4568-BCD7-1FA62C11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Parser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027D-5C72-4E35-8DE4-C24722BC4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Definition</a:t>
            </a:r>
          </a:p>
          <a:p>
            <a:pPr lvl="1"/>
            <a:r>
              <a:rPr lang="en-GB" dirty="0"/>
              <a:t>Takes the tokens produced by the Lexer and puts them into a ‘parse tree’ which is then traversed to determine if the input is syntactically valid – the in-depth theory is not needed to implement a solution </a:t>
            </a:r>
          </a:p>
          <a:p>
            <a:pPr lvl="1"/>
            <a:r>
              <a:rPr lang="en-GB" dirty="0"/>
              <a:t>You need to understand the Context Free Grammar, essentially a set of recursive production rules </a:t>
            </a:r>
          </a:p>
          <a:p>
            <a:pPr lvl="1"/>
            <a:r>
              <a:rPr lang="en-GB" dirty="0"/>
              <a:t>For this small CFG we are given</a:t>
            </a:r>
          </a:p>
          <a:p>
            <a:pPr lvl="2"/>
            <a:r>
              <a:rPr lang="en-GB" dirty="0"/>
              <a:t>We know from a BLOCK we can produce an { ENE }</a:t>
            </a:r>
          </a:p>
          <a:p>
            <a:pPr lvl="2"/>
            <a:r>
              <a:rPr lang="en-GB" dirty="0"/>
              <a:t>We continue performing productions until no non-terminal symbols remain</a:t>
            </a:r>
          </a:p>
          <a:p>
            <a:pPr lvl="2"/>
            <a:r>
              <a:rPr lang="en-GB" dirty="0"/>
              <a:t>The non-terminal symbols are those rules that do not form a valid part of the language </a:t>
            </a:r>
          </a:p>
          <a:p>
            <a:pPr lvl="2"/>
            <a:r>
              <a:rPr lang="en-GB" dirty="0"/>
              <a:t>If we still have input remining (our token list is not empty) after we have tried all combinations we have an invalid input</a:t>
            </a: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BDF982-A51B-4D9C-B656-C460B7079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367" y="3640137"/>
            <a:ext cx="162877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19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AF27-E31B-41BC-9B7F-CF7067C7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Parser (2) – Approaches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B426E-F3B3-4E5D-A631-D7A72A234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Parser generator </a:t>
            </a:r>
          </a:p>
          <a:p>
            <a:r>
              <a:rPr lang="en-GB" dirty="0"/>
              <a:t>Top-down (covered heavily in lecture and very small)</a:t>
            </a:r>
          </a:p>
        </p:txBody>
      </p:sp>
    </p:spTree>
    <p:extLst>
      <p:ext uri="{BB962C8B-B14F-4D97-AF65-F5344CB8AC3E}">
        <p14:creationId xmlns:p14="http://schemas.microsoft.com/office/powerpoint/2010/main" val="3291212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5D625-7876-44E9-97FC-4EE5E59A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Parser top down code from lecture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72A59-C31B-42D0-81A7-5139385B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Parsing part 2 lecture a top-down parser is produced using pseudo-code for the following CFG:</a:t>
            </a:r>
          </a:p>
          <a:p>
            <a:endParaRPr lang="en-GB" dirty="0"/>
          </a:p>
          <a:p>
            <a:r>
              <a:rPr lang="en-GB" dirty="0"/>
              <a:t>Each production rule roughly requires its own method, hint: the parser is very small so if you have lots of code it’s a sign the approach may be wrong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914792-82EF-41D3-9974-C08436EA3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012" y="3176587"/>
            <a:ext cx="20859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312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92CA-C8C2-4C72-9058-68EFC17C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Parser top down code from lecture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803E7-CC3F-4F75-B9EC-E8EA86D7A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slide 52 of the Parsing part 2 lecture (and the method for the SUB rule is given on slide 55):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E5B913-B645-4DFE-AD51-1FEAF073C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160" y="3295864"/>
            <a:ext cx="4000500" cy="2933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9CFC04-2AED-41C7-B690-A714FBC18624}"/>
              </a:ext>
            </a:extLst>
          </p:cNvPr>
          <p:cNvSpPr txBox="1"/>
          <p:nvPr/>
        </p:nvSpPr>
        <p:spPr>
          <a:xfrm>
            <a:off x="6764694" y="3060441"/>
            <a:ext cx="37229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Your methods for each rule will be very similar to this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 need to think about how to adapt this to java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particular you need to think about the methods the List interface provides so you can ‘eat’ the tokens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Maybe try to implement this code in Java side-by-side with the lecture for a better understanding </a:t>
            </a:r>
          </a:p>
        </p:txBody>
      </p:sp>
    </p:spTree>
    <p:extLst>
      <p:ext uri="{BB962C8B-B14F-4D97-AF65-F5344CB8AC3E}">
        <p14:creationId xmlns:p14="http://schemas.microsoft.com/office/powerpoint/2010/main" val="3705789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0211-21D4-4468-BF78-90D39535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Parser output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462A-A86F-4E2E-A746-BE7AE8450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output for the following input "{ {2; SKIP}; 4; 5} " (after it has been lexed), will look something like:</a:t>
            </a:r>
          </a:p>
          <a:p>
            <a:r>
              <a:rPr lang="en-GB" dirty="0"/>
              <a:t>BlockExp@a30797</a:t>
            </a:r>
          </a:p>
          <a:p>
            <a:r>
              <a:rPr lang="en-GB" dirty="0"/>
              <a:t>IntLiteral@774085</a:t>
            </a:r>
          </a:p>
          <a:p>
            <a:r>
              <a:rPr lang="en-GB" dirty="0"/>
              <a:t>IntLiteral@18f9dd6</a:t>
            </a:r>
          </a:p>
          <a:p>
            <a:r>
              <a:rPr lang="en-GB" dirty="0"/>
              <a:t>Each part of the output corresponds to the rules given by the CFG</a:t>
            </a:r>
          </a:p>
        </p:txBody>
      </p:sp>
    </p:spTree>
    <p:extLst>
      <p:ext uri="{BB962C8B-B14F-4D97-AF65-F5344CB8AC3E}">
        <p14:creationId xmlns:p14="http://schemas.microsoft.com/office/powerpoint/2010/main" val="3133266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0EC86-3BAF-46CE-9251-511E28A69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generator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512C-602F-4CE3-942F-5C31E20DA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First watch the ‘RISC-V architecture’ lecture and then do the Lab 7 and 8 exercises </a:t>
            </a:r>
          </a:p>
          <a:p>
            <a:r>
              <a:rPr lang="en-GB" dirty="0"/>
              <a:t>You need to return a string that is the same program in RISC-V, don’t overcomplicate just think about how you would translate the code, the solution does not have to be clever </a:t>
            </a:r>
          </a:p>
          <a:p>
            <a:endParaRPr lang="en-GB" dirty="0"/>
          </a:p>
          <a:p>
            <a:r>
              <a:rPr lang="en-GB" dirty="0"/>
              <a:t>Lots of advice given in assignment brief </a:t>
            </a:r>
          </a:p>
          <a:p>
            <a:r>
              <a:rPr lang="en-GB" dirty="0"/>
              <a:t>If you are struggling you can implement a smaller subsets of the language</a:t>
            </a:r>
          </a:p>
          <a:p>
            <a:r>
              <a:rPr lang="en-GB" dirty="0"/>
              <a:t>Implement at least the following three methods:</a:t>
            </a:r>
          </a:p>
          <a:p>
            <a:pPr lvl="1"/>
            <a:r>
              <a:rPr lang="en-GB" dirty="0" err="1"/>
              <a:t>codegenProg</a:t>
            </a:r>
            <a:endParaRPr lang="en-GB" dirty="0"/>
          </a:p>
          <a:p>
            <a:pPr lvl="1"/>
            <a:r>
              <a:rPr lang="en-GB" dirty="0" err="1"/>
              <a:t>codegenDecl</a:t>
            </a:r>
            <a:endParaRPr lang="en-GB" dirty="0"/>
          </a:p>
          <a:p>
            <a:pPr lvl="1"/>
            <a:r>
              <a:rPr lang="en-GB" dirty="0" err="1"/>
              <a:t>codgenExp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653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5512-3418-4F9E-A438-FDB97AC9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66BB6-6A43-4E39-B375-81B7ECBF9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7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130E-592F-42FE-91A7-9F88FE764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workshop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ECACD-CF75-4881-8BFC-76248F40A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Tell you how to start the coursework</a:t>
            </a:r>
          </a:p>
          <a:p>
            <a:r>
              <a:rPr lang="en-GB" dirty="0"/>
              <a:t>Provide appropriate resources to then complete each of the task</a:t>
            </a:r>
          </a:p>
        </p:txBody>
      </p:sp>
    </p:spTree>
    <p:extLst>
      <p:ext uri="{BB962C8B-B14F-4D97-AF65-F5344CB8AC3E}">
        <p14:creationId xmlns:p14="http://schemas.microsoft.com/office/powerpoint/2010/main" val="1129422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4033-7E35-4DC3-96E4-CCD30C374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E853-3B69-4C62-BE9F-DF4406E15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PAL support in the </a:t>
            </a:r>
            <a:r>
              <a:rPr lang="en-GB" dirty="0" err="1"/>
              <a:t>enginf</a:t>
            </a:r>
            <a:r>
              <a:rPr lang="en-GB" dirty="0"/>
              <a:t> discord (</a:t>
            </a:r>
            <a:r>
              <a:rPr lang="en-GB" dirty="0" err="1"/>
              <a:t>Yr</a:t>
            </a:r>
            <a:r>
              <a:rPr lang="en-GB" dirty="0"/>
              <a:t> 3 PAL tutors may be most helpful):</a:t>
            </a:r>
            <a:r>
              <a:rPr lang="en-GB" dirty="0">
                <a:hlinkClick r:id="rId2" tooltip="https://discord.gg/KWaUsjy"/>
              </a:rPr>
              <a:t> https://discord.gg/KWaUsjy</a:t>
            </a:r>
            <a:endParaRPr lang="en-GB" dirty="0"/>
          </a:p>
          <a:p>
            <a:r>
              <a:rPr lang="en-GB" dirty="0"/>
              <a:t> Compilers discord: </a:t>
            </a:r>
            <a:r>
              <a:rPr lang="en-GB" dirty="0">
                <a:hlinkClick r:id="rId3"/>
              </a:rPr>
              <a:t>https://discord.gg/nshRb6d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45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0435-A9EE-47EC-8D9E-96391AB14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Maximising marks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D7B9F-A9A7-4AAD-90C8-38218D318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Compilation – make sure your code compiles with the compilation test provided</a:t>
            </a:r>
          </a:p>
          <a:p>
            <a:r>
              <a:rPr lang="en-GB" dirty="0"/>
              <a:t>Comments – the code will be marked manually so if it structurally makes sense and its easy to understand what's going on you increase your chance of getting a good mark </a:t>
            </a:r>
          </a:p>
        </p:txBody>
      </p:sp>
    </p:spTree>
    <p:extLst>
      <p:ext uri="{BB962C8B-B14F-4D97-AF65-F5344CB8AC3E}">
        <p14:creationId xmlns:p14="http://schemas.microsoft.com/office/powerpoint/2010/main" val="322194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E08D-6834-487A-AE13-572DEC742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up the coursework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BEB53-60DD-4201-93B2-ABBDC65C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directory for each task</a:t>
            </a:r>
          </a:p>
          <a:p>
            <a:r>
              <a:rPr lang="en-GB" dirty="0"/>
              <a:t>Import all the exceptions, interfaces and classes given</a:t>
            </a:r>
          </a:p>
          <a:p>
            <a:r>
              <a:rPr lang="en-GB" dirty="0"/>
              <a:t>The main job is to create a class that implements the given interface</a:t>
            </a:r>
          </a:p>
          <a:p>
            <a:r>
              <a:rPr lang="en-GB" dirty="0"/>
              <a:t>Within that implementation throw exceptions given as appropriate </a:t>
            </a:r>
          </a:p>
          <a:p>
            <a:r>
              <a:rPr lang="en-GB" dirty="0"/>
              <a:t>And then instantiate that interface in the Task class provided</a:t>
            </a:r>
          </a:p>
          <a:p>
            <a:r>
              <a:rPr lang="en-GB" dirty="0"/>
              <a:t>Can use Junit to test your code like in Further Programming </a:t>
            </a:r>
          </a:p>
        </p:txBody>
      </p:sp>
    </p:spTree>
    <p:extLst>
      <p:ext uri="{BB962C8B-B14F-4D97-AF65-F5344CB8AC3E}">
        <p14:creationId xmlns:p14="http://schemas.microsoft.com/office/powerpoint/2010/main" val="299831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94CD-7728-4E8E-AB6C-C2475EE4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Java Interfaces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CF87F-66E8-4711-B08E-B9F8DB95B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Definition </a:t>
            </a:r>
          </a:p>
          <a:p>
            <a:pPr lvl="1"/>
            <a:r>
              <a:rPr lang="en-GB" dirty="0"/>
              <a:t>An interface is a template for a class</a:t>
            </a:r>
          </a:p>
          <a:p>
            <a:pPr lvl="1"/>
            <a:r>
              <a:rPr lang="en-GB" dirty="0"/>
              <a:t>It tells you the methods a class that implements it must include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interface Lexer {</a:t>
            </a:r>
          </a:p>
          <a:p>
            <a:pPr marL="457200" lvl="1" indent="0">
              <a:buNone/>
            </a:pPr>
            <a:r>
              <a:rPr lang="en-GB" dirty="0"/>
              <a:t>    public List&lt;Token&gt; </a:t>
            </a:r>
            <a:r>
              <a:rPr lang="en-GB" dirty="0" err="1"/>
              <a:t>lex</a:t>
            </a:r>
            <a:r>
              <a:rPr lang="en-GB" dirty="0"/>
              <a:t> ( String input )</a:t>
            </a:r>
          </a:p>
          <a:p>
            <a:pPr marL="457200" lvl="1" indent="0">
              <a:buNone/>
            </a:pPr>
            <a:r>
              <a:rPr lang="en-GB" dirty="0"/>
              <a:t>	throws </a:t>
            </a:r>
            <a:r>
              <a:rPr lang="en-GB" dirty="0" err="1"/>
              <a:t>LexicalException</a:t>
            </a:r>
            <a:r>
              <a:rPr lang="en-GB" dirty="0"/>
              <a:t>, Task1Exception; }</a:t>
            </a:r>
          </a:p>
        </p:txBody>
      </p:sp>
    </p:spTree>
    <p:extLst>
      <p:ext uri="{BB962C8B-B14F-4D97-AF65-F5344CB8AC3E}">
        <p14:creationId xmlns:p14="http://schemas.microsoft.com/office/powerpoint/2010/main" val="325437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82D94-E360-4ECF-99B7-B09F8DE7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Java Interfaces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5AACC-7858-4904-83AF-102233ACF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now we create a class that implements that interface as follows:</a:t>
            </a:r>
          </a:p>
          <a:p>
            <a:pPr marL="0" indent="0">
              <a:buNone/>
            </a:pPr>
            <a:r>
              <a:rPr lang="en-GB" dirty="0"/>
              <a:t>		public class </a:t>
            </a:r>
            <a:r>
              <a:rPr lang="en-GB" dirty="0" err="1"/>
              <a:t>MyLexer</a:t>
            </a:r>
            <a:r>
              <a:rPr lang="en-GB" dirty="0"/>
              <a:t> implements Lexer {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This will have to implement the method:</a:t>
            </a:r>
          </a:p>
          <a:p>
            <a:pPr marL="0" indent="0">
              <a:buNone/>
            </a:pPr>
            <a:r>
              <a:rPr lang="en-GB" dirty="0"/>
              <a:t>	public </a:t>
            </a:r>
            <a:r>
              <a:rPr lang="en-GB" dirty="0" err="1"/>
              <a:t>ArrayList</a:t>
            </a:r>
            <a:r>
              <a:rPr lang="en-GB" dirty="0"/>
              <a:t>&lt;Token&gt; </a:t>
            </a:r>
            <a:r>
              <a:rPr lang="en-GB" dirty="0" err="1"/>
              <a:t>lex</a:t>
            </a:r>
            <a:r>
              <a:rPr lang="en-GB" dirty="0"/>
              <a:t>(String input) throws </a:t>
            </a:r>
            <a:r>
              <a:rPr lang="en-GB" dirty="0" err="1"/>
              <a:t>LexicalException</a:t>
            </a:r>
            <a:r>
              <a:rPr lang="en-GB" dirty="0"/>
              <a:t>, 			     Task1Exception{…}</a:t>
            </a:r>
          </a:p>
          <a:p>
            <a:r>
              <a:rPr lang="en-GB" dirty="0"/>
              <a:t>NB: </a:t>
            </a:r>
            <a:r>
              <a:rPr lang="en-GB" dirty="0" err="1"/>
              <a:t>ArrayList</a:t>
            </a:r>
            <a:r>
              <a:rPr lang="en-GB" dirty="0"/>
              <a:t> is an implementation of the Interface List</a:t>
            </a:r>
          </a:p>
        </p:txBody>
      </p:sp>
    </p:spTree>
    <p:extLst>
      <p:ext uri="{BB962C8B-B14F-4D97-AF65-F5344CB8AC3E}">
        <p14:creationId xmlns:p14="http://schemas.microsoft.com/office/powerpoint/2010/main" val="364386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14CF0-7654-485F-A869-926FCC717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Java Interfaces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8528C-D82A-4EC2-BFBF-5D45940A4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Now in the Task class provided we need to create an instance of the interface implementation:</a:t>
            </a:r>
          </a:p>
          <a:p>
            <a:pPr marL="0" indent="0">
              <a:buNone/>
            </a:pPr>
            <a:r>
              <a:rPr lang="en-GB" dirty="0"/>
              <a:t> 		public static </a:t>
            </a:r>
            <a:r>
              <a:rPr lang="en-GB" dirty="0" err="1"/>
              <a:t>MyLexer</a:t>
            </a:r>
            <a:r>
              <a:rPr lang="en-GB" dirty="0"/>
              <a:t> create() {</a:t>
            </a:r>
          </a:p>
          <a:p>
            <a:pPr marL="0" indent="0">
              <a:buNone/>
            </a:pPr>
            <a:r>
              <a:rPr lang="en-GB" dirty="0"/>
              <a:t>    			return new </a:t>
            </a:r>
            <a:r>
              <a:rPr lang="en-GB" dirty="0" err="1"/>
              <a:t>MyLexer</a:t>
            </a:r>
            <a:r>
              <a:rPr lang="en-GB" dirty="0"/>
              <a:t>();</a:t>
            </a:r>
          </a:p>
          <a:p>
            <a:pPr marL="0" indent="0">
              <a:buNone/>
            </a:pPr>
            <a:r>
              <a:rPr lang="en-GB" dirty="0"/>
              <a:t>    		}</a:t>
            </a:r>
          </a:p>
        </p:txBody>
      </p:sp>
    </p:spTree>
    <p:extLst>
      <p:ext uri="{BB962C8B-B14F-4D97-AF65-F5344CB8AC3E}">
        <p14:creationId xmlns:p14="http://schemas.microsoft.com/office/powerpoint/2010/main" val="184053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E20C-0D2B-4438-A98B-070A3156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Java interfaces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AABBB-47EE-45EF-9CA9-4B86B1597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good quick tutorial on interfaces: </a:t>
            </a:r>
            <a:r>
              <a:rPr lang="en-GB" dirty="0">
                <a:hlinkClick r:id="rId2"/>
              </a:rPr>
              <a:t>https://www.youtube.com/watch?v=kTpp5n_CppQ&amp;t=300s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47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B14C-0F3D-4902-88BE-27F590BDC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Lexer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02FE5-0886-49EB-AF60-09943043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Definition</a:t>
            </a:r>
          </a:p>
          <a:p>
            <a:pPr lvl="1"/>
            <a:r>
              <a:rPr lang="en-GB" dirty="0"/>
              <a:t>The Lexer just takes a string of the programming language provided</a:t>
            </a:r>
          </a:p>
          <a:p>
            <a:pPr lvl="1"/>
            <a:r>
              <a:rPr lang="en-GB" dirty="0"/>
              <a:t>It converts the string into a list of tokens, where tokens are the ‘atoms’ of the language</a:t>
            </a:r>
          </a:p>
          <a:p>
            <a:pPr lvl="1"/>
            <a:r>
              <a:rPr lang="en-GB" dirty="0"/>
              <a:t>In this case when a part of the string corresponds to a token of the language, you want to add the corresponding Token implementation to the token list </a:t>
            </a:r>
          </a:p>
          <a:p>
            <a:pPr lvl="1"/>
            <a:r>
              <a:rPr lang="en-GB" dirty="0"/>
              <a:t>If an invalid input is found return an error</a:t>
            </a:r>
          </a:p>
          <a:p>
            <a:r>
              <a:rPr lang="en-GB" dirty="0"/>
              <a:t>Approaches</a:t>
            </a:r>
          </a:p>
          <a:p>
            <a:pPr lvl="1"/>
            <a:r>
              <a:rPr lang="en-GB" dirty="0"/>
              <a:t>By-hand (unadvisable)</a:t>
            </a:r>
          </a:p>
          <a:p>
            <a:pPr lvl="1"/>
            <a:r>
              <a:rPr lang="en-GB" dirty="0" err="1"/>
              <a:t>Jflex</a:t>
            </a:r>
            <a:r>
              <a:rPr lang="en-GB" dirty="0"/>
              <a:t> (most compact but time consuming to learn and set-up)</a:t>
            </a:r>
          </a:p>
          <a:p>
            <a:pPr lvl="1"/>
            <a:r>
              <a:rPr lang="en-GB" dirty="0"/>
              <a:t>Regular expressions (probably the easiest)</a:t>
            </a:r>
          </a:p>
        </p:txBody>
      </p:sp>
    </p:spTree>
    <p:extLst>
      <p:ext uri="{BB962C8B-B14F-4D97-AF65-F5344CB8AC3E}">
        <p14:creationId xmlns:p14="http://schemas.microsoft.com/office/powerpoint/2010/main" val="2272922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36102BE33C3C4DB36300E0FCD26CC6" ma:contentTypeVersion="10" ma:contentTypeDescription="Create a new document." ma:contentTypeScope="" ma:versionID="5a37e4cb667fe137e75693de17bbd88d">
  <xsd:schema xmlns:xsd="http://www.w3.org/2001/XMLSchema" xmlns:xs="http://www.w3.org/2001/XMLSchema" xmlns:p="http://schemas.microsoft.com/office/2006/metadata/properties" xmlns:ns3="f5dab6ce-6a9e-4d27-9c85-1ab351eb4cc4" targetNamespace="http://schemas.microsoft.com/office/2006/metadata/properties" ma:root="true" ma:fieldsID="4cc1ab02805e3e1a7e29a8ef3d75ed61" ns3:_="">
    <xsd:import namespace="f5dab6ce-6a9e-4d27-9c85-1ab351eb4c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ab6ce-6a9e-4d27-9c85-1ab351eb4c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9E777C-A0D8-400D-B7B6-F45DCAC6B4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527B00-07CA-4223-9778-FFAC7C683319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f5dab6ce-6a9e-4d27-9c85-1ab351eb4cc4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8027651-E5FD-45FA-BA97-7B73E9977D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ab6ce-6a9e-4d27-9c85-1ab351eb4c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1139</Words>
  <Application>Microsoft Office PowerPoint</Application>
  <PresentationFormat>Widescreen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 Boardroom</vt:lpstr>
      <vt:lpstr>Compilers Workshop</vt:lpstr>
      <vt:lpstr>Purpose of workshop </vt:lpstr>
      <vt:lpstr>Maximising marks </vt:lpstr>
      <vt:lpstr>Setting up the coursework </vt:lpstr>
      <vt:lpstr>Java Interfaces (1)</vt:lpstr>
      <vt:lpstr>Java Interfaces (2)</vt:lpstr>
      <vt:lpstr>Java Interfaces (3)</vt:lpstr>
      <vt:lpstr>Java interfaces (4)</vt:lpstr>
      <vt:lpstr>Lexer </vt:lpstr>
      <vt:lpstr>Lexer – regular expression approach (1) </vt:lpstr>
      <vt:lpstr>Lexer – regular expression approach (2) </vt:lpstr>
      <vt:lpstr>Lexer output</vt:lpstr>
      <vt:lpstr>Parser (1) </vt:lpstr>
      <vt:lpstr>Parser (2) – Approaches </vt:lpstr>
      <vt:lpstr>Parser top down code from lecture (1)</vt:lpstr>
      <vt:lpstr>Parser top down code from lecture (2)</vt:lpstr>
      <vt:lpstr>Parser output </vt:lpstr>
      <vt:lpstr>Code generator </vt:lpstr>
      <vt:lpstr>Any Questions?</vt:lpstr>
      <vt:lpstr>Further support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Compilers Workshop</dc:title>
  <dc:creator>Alexander Lee</dc:creator>
  <cp:lastModifiedBy>Alexander Lee</cp:lastModifiedBy>
  <cp:revision>1</cp:revision>
  <dcterms:created xsi:type="dcterms:W3CDTF">2020-11-22T01:11:38Z</dcterms:created>
  <dcterms:modified xsi:type="dcterms:W3CDTF">2020-11-22T16:50:04Z</dcterms:modified>
</cp:coreProperties>
</file>